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145708776" r:id="rId3"/>
    <p:sldId id="2145708787" r:id="rId4"/>
    <p:sldId id="2145708798" r:id="rId5"/>
    <p:sldId id="2145708794" r:id="rId6"/>
    <p:sldId id="2145708777" r:id="rId7"/>
    <p:sldId id="2145708795" r:id="rId8"/>
    <p:sldId id="2145708799" r:id="rId9"/>
    <p:sldId id="2145708786" r:id="rId10"/>
    <p:sldId id="2145708796" r:id="rId11"/>
    <p:sldId id="2145708780" r:id="rId12"/>
    <p:sldId id="257" r:id="rId13"/>
    <p:sldId id="2145708788" r:id="rId14"/>
    <p:sldId id="2145708789" r:id="rId15"/>
    <p:sldId id="2145708790" r:id="rId16"/>
    <p:sldId id="2145708778" r:id="rId17"/>
    <p:sldId id="2145708800" r:id="rId18"/>
    <p:sldId id="2145708791" r:id="rId19"/>
    <p:sldId id="2145708792" r:id="rId20"/>
    <p:sldId id="2145708801" r:id="rId21"/>
    <p:sldId id="2145708793" r:id="rId22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hvlLMEKFPmTiN8caqv9VnF9610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20D"/>
    <a:srgbClr val="44A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72"/>
    <p:restoredTop sz="87740"/>
  </p:normalViewPr>
  <p:slideViewPr>
    <p:cSldViewPr snapToGrid="0">
      <p:cViewPr>
        <p:scale>
          <a:sx n="82" d="100"/>
          <a:sy n="82" d="100"/>
        </p:scale>
        <p:origin x="25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59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3" name="Google Shape;2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1640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3" name="Google Shape;2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9169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3" name="Google Shape;2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939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oorpagina">
  <p:cSld name="Voorpagina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1959" y="105141"/>
            <a:ext cx="2753646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4"/>
          <p:cNvSpPr/>
          <p:nvPr/>
        </p:nvSpPr>
        <p:spPr>
          <a:xfrm>
            <a:off x="0" y="5753100"/>
            <a:ext cx="12192000" cy="8861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" name="Google Shape;17;p34"/>
          <p:cNvSpPr/>
          <p:nvPr/>
        </p:nvSpPr>
        <p:spPr>
          <a:xfrm>
            <a:off x="0" y="5283200"/>
            <a:ext cx="8266038" cy="886190"/>
          </a:xfrm>
          <a:custGeom>
            <a:avLst/>
            <a:gdLst/>
            <a:ahLst/>
            <a:cxnLst/>
            <a:rect l="l" t="t" r="r" b="b"/>
            <a:pathLst>
              <a:path w="8266038" h="692150" extrusionOk="0">
                <a:moveTo>
                  <a:pt x="0" y="0"/>
                </a:moveTo>
                <a:lnTo>
                  <a:pt x="8266038" y="0"/>
                </a:lnTo>
                <a:lnTo>
                  <a:pt x="7440538" y="692150"/>
                </a:lnTo>
                <a:lnTo>
                  <a:pt x="0" y="692150"/>
                </a:lnTo>
                <a:lnTo>
                  <a:pt x="0" y="0"/>
                </a:lnTo>
                <a:close/>
              </a:path>
            </a:pathLst>
          </a:custGeom>
          <a:solidFill>
            <a:srgbClr val="3AA977">
              <a:alpha val="84313"/>
            </a:srgbClr>
          </a:solidFill>
          <a:ln>
            <a:noFill/>
          </a:ln>
        </p:spPr>
        <p:txBody>
          <a:bodyPr spcFirstLastPara="1" wrap="square" lIns="720000" tIns="0" rIns="1008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</a:pPr>
            <a:endParaRPr sz="60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" name="Google Shape;18;p34"/>
          <p:cNvSpPr txBox="1">
            <a:spLocks noGrp="1"/>
          </p:cNvSpPr>
          <p:nvPr>
            <p:ph type="ctrTitle"/>
          </p:nvPr>
        </p:nvSpPr>
        <p:spPr>
          <a:xfrm>
            <a:off x="684969" y="6105046"/>
            <a:ext cx="5163381" cy="66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646869" y="5457346"/>
            <a:ext cx="5449131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lemaal leeg">
  <p:cSld name="Helemaal leeg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/>
          <p:nvPr/>
        </p:nvSpPr>
        <p:spPr>
          <a:xfrm>
            <a:off x="10401300" y="0"/>
            <a:ext cx="1790700" cy="8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Google Shape;210;p10">
            <a:extLst>
              <a:ext uri="{FF2B5EF4-FFF2-40B4-BE49-F238E27FC236}">
                <a16:creationId xmlns:a16="http://schemas.microsoft.com/office/drawing/2014/main" id="{A6E00638-56F4-5969-763A-53A3CF3EA2F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 t="2848" b="2846"/>
          <a:stretch/>
        </p:blipFill>
        <p:spPr>
          <a:xfrm>
            <a:off x="10138548" y="170329"/>
            <a:ext cx="1897106" cy="681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56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7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Google Shape;33;p37"/>
          <p:cNvSpPr/>
          <p:nvPr/>
        </p:nvSpPr>
        <p:spPr>
          <a:xfrm>
            <a:off x="0" y="6631363"/>
            <a:ext cx="12192000" cy="234948"/>
          </a:xfrm>
          <a:prstGeom prst="rect">
            <a:avLst/>
          </a:prstGeom>
          <a:gradFill>
            <a:gsLst>
              <a:gs pos="0">
                <a:srgbClr val="3BAD77"/>
              </a:gs>
              <a:gs pos="50000">
                <a:srgbClr val="3AA977"/>
              </a:gs>
              <a:gs pos="100000">
                <a:srgbClr val="3C9E8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" name="Google Shape;34;p37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57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sopgave">
  <p:cSld name="Inhoudsopgav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/>
          <p:nvPr/>
        </p:nvSpPr>
        <p:spPr>
          <a:xfrm>
            <a:off x="776764" y="0"/>
            <a:ext cx="11415236" cy="6858000"/>
          </a:xfrm>
          <a:prstGeom prst="rect">
            <a:avLst/>
          </a:prstGeom>
          <a:solidFill>
            <a:srgbClr val="3AA9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" name="Google Shape;38;p38"/>
          <p:cNvSpPr txBox="1">
            <a:spLocks noGrp="1"/>
          </p:cNvSpPr>
          <p:nvPr>
            <p:ph type="body" idx="1"/>
          </p:nvPr>
        </p:nvSpPr>
        <p:spPr>
          <a:xfrm>
            <a:off x="4646634" y="976086"/>
            <a:ext cx="6707166" cy="4315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Google Shape;40;p38"/>
          <p:cNvSpPr/>
          <p:nvPr/>
        </p:nvSpPr>
        <p:spPr>
          <a:xfrm>
            <a:off x="0" y="1190170"/>
            <a:ext cx="4064000" cy="1785259"/>
          </a:xfrm>
          <a:prstGeom prst="rect">
            <a:avLst/>
          </a:prstGeom>
          <a:solidFill>
            <a:srgbClr val="000000">
              <a:alpha val="8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41;p38"/>
          <p:cNvSpPr txBox="1"/>
          <p:nvPr/>
        </p:nvSpPr>
        <p:spPr>
          <a:xfrm>
            <a:off x="1182912" y="1693195"/>
            <a:ext cx="2881088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nl-NL" sz="44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TOPICS</a:t>
            </a:r>
            <a:endParaRPr sz="18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Google Shape;42;p38"/>
          <p:cNvSpPr>
            <a:spLocks noGrp="1"/>
          </p:cNvSpPr>
          <p:nvPr>
            <p:ph type="pic" idx="2"/>
          </p:nvPr>
        </p:nvSpPr>
        <p:spPr>
          <a:xfrm>
            <a:off x="0" y="2698750"/>
            <a:ext cx="2895887" cy="4159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3" name="Google Shape;43;p38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2" name="Google Shape;210;p10">
            <a:extLst>
              <a:ext uri="{FF2B5EF4-FFF2-40B4-BE49-F238E27FC236}">
                <a16:creationId xmlns:a16="http://schemas.microsoft.com/office/drawing/2014/main" id="{3DAA29BC-4B00-5AD8-36C9-1D61F3DE5E6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 t="2848" b="2846"/>
          <a:stretch/>
        </p:blipFill>
        <p:spPr>
          <a:xfrm>
            <a:off x="10138548" y="170329"/>
            <a:ext cx="1897106" cy="681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7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oorstellen">
  <p:cSld name="Voorstelle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>
            <a:spLocks noGrp="1"/>
          </p:cNvSpPr>
          <p:nvPr>
            <p:ph type="body" idx="1"/>
          </p:nvPr>
        </p:nvSpPr>
        <p:spPr>
          <a:xfrm>
            <a:off x="4699000" y="3203161"/>
            <a:ext cx="6654800" cy="308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6" name="Google Shape;46;p39"/>
          <p:cNvSpPr/>
          <p:nvPr/>
        </p:nvSpPr>
        <p:spPr>
          <a:xfrm>
            <a:off x="0" y="6631363"/>
            <a:ext cx="12192000" cy="234948"/>
          </a:xfrm>
          <a:prstGeom prst="rect">
            <a:avLst/>
          </a:prstGeom>
          <a:gradFill>
            <a:gsLst>
              <a:gs pos="0">
                <a:srgbClr val="3BAD77"/>
              </a:gs>
              <a:gs pos="50000">
                <a:srgbClr val="3AA977"/>
              </a:gs>
              <a:gs pos="100000">
                <a:srgbClr val="3C9E8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" name="Google Shape;47;p39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49" name="Google Shape;49;p39"/>
          <p:cNvSpPr/>
          <p:nvPr/>
        </p:nvSpPr>
        <p:spPr>
          <a:xfrm>
            <a:off x="3517899" y="1580278"/>
            <a:ext cx="7679055" cy="886190"/>
          </a:xfrm>
          <a:custGeom>
            <a:avLst/>
            <a:gdLst/>
            <a:ahLst/>
            <a:cxnLst/>
            <a:rect l="l" t="t" r="r" b="b"/>
            <a:pathLst>
              <a:path w="8266038" h="692150" extrusionOk="0">
                <a:moveTo>
                  <a:pt x="0" y="0"/>
                </a:moveTo>
                <a:lnTo>
                  <a:pt x="8266038" y="0"/>
                </a:lnTo>
                <a:lnTo>
                  <a:pt x="7440538" y="692150"/>
                </a:lnTo>
                <a:lnTo>
                  <a:pt x="0" y="692150"/>
                </a:lnTo>
                <a:lnTo>
                  <a:pt x="0" y="0"/>
                </a:lnTo>
                <a:close/>
              </a:path>
            </a:pathLst>
          </a:custGeom>
          <a:solidFill>
            <a:srgbClr val="3AA977">
              <a:alpha val="80000"/>
            </a:srgbClr>
          </a:solidFill>
          <a:ln>
            <a:noFill/>
          </a:ln>
        </p:spPr>
        <p:txBody>
          <a:bodyPr spcFirstLastPara="1" wrap="square" lIns="1260000" tIns="0" rIns="612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</a:pPr>
            <a:endParaRPr sz="6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" name="Google Shape;50;p39"/>
          <p:cNvSpPr>
            <a:spLocks noGrp="1"/>
          </p:cNvSpPr>
          <p:nvPr>
            <p:ph type="pic" idx="2"/>
          </p:nvPr>
        </p:nvSpPr>
        <p:spPr>
          <a:xfrm>
            <a:off x="855345" y="1171530"/>
            <a:ext cx="3743325" cy="3744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99C0D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51" name="Google Shape;51;p39"/>
          <p:cNvSpPr txBox="1">
            <a:spLocks noGrp="1"/>
          </p:cNvSpPr>
          <p:nvPr>
            <p:ph type="body" idx="3"/>
          </p:nvPr>
        </p:nvSpPr>
        <p:spPr>
          <a:xfrm>
            <a:off x="4657021" y="1743377"/>
            <a:ext cx="59563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Google Shape;52;p39"/>
          <p:cNvSpPr txBox="1">
            <a:spLocks noGrp="1"/>
          </p:cNvSpPr>
          <p:nvPr>
            <p:ph type="body" idx="4"/>
          </p:nvPr>
        </p:nvSpPr>
        <p:spPr>
          <a:xfrm>
            <a:off x="4699000" y="2578100"/>
            <a:ext cx="5168900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A977"/>
              </a:buClr>
              <a:buSzPts val="2000"/>
              <a:buChar char="•"/>
              <a:defRPr>
                <a:solidFill>
                  <a:srgbClr val="3AA97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3" name="Google Shape;53;p39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56134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15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>
  <p:cSld name="Titeldi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71" y="1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40"/>
          <p:cNvSpPr txBox="1">
            <a:spLocks noGrp="1"/>
          </p:cNvSpPr>
          <p:nvPr>
            <p:ph type="ctrTitle"/>
          </p:nvPr>
        </p:nvSpPr>
        <p:spPr>
          <a:xfrm>
            <a:off x="1524000" y="2121882"/>
            <a:ext cx="9144000" cy="2387600"/>
          </a:xfrm>
          <a:prstGeom prst="rect">
            <a:avLst/>
          </a:prstGeom>
          <a:solidFill>
            <a:srgbClr val="3AA977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57" name="Google Shape;57;p40"/>
          <p:cNvSpPr/>
          <p:nvPr/>
        </p:nvSpPr>
        <p:spPr>
          <a:xfrm>
            <a:off x="0" y="6631363"/>
            <a:ext cx="12192000" cy="234948"/>
          </a:xfrm>
          <a:prstGeom prst="rect">
            <a:avLst/>
          </a:prstGeom>
          <a:gradFill>
            <a:gsLst>
              <a:gs pos="0">
                <a:srgbClr val="3BAD77"/>
              </a:gs>
              <a:gs pos="50000">
                <a:srgbClr val="3AA977"/>
              </a:gs>
              <a:gs pos="100000">
                <a:srgbClr val="3C9E8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" name="Google Shape;58;p40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2 kolommen en afbeelding R">
  <p:cSld name="Titel, 2 kolommen en afbeelding 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>
            <a:spLocks noGrp="1"/>
          </p:cNvSpPr>
          <p:nvPr>
            <p:ph type="pic" idx="2"/>
          </p:nvPr>
        </p:nvSpPr>
        <p:spPr>
          <a:xfrm>
            <a:off x="8448675" y="1"/>
            <a:ext cx="3743325" cy="663136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41"/>
          <p:cNvSpPr>
            <a:spLocks noGrp="1"/>
          </p:cNvSpPr>
          <p:nvPr>
            <p:ph type="dgm" idx="3"/>
          </p:nvPr>
        </p:nvSpPr>
        <p:spPr>
          <a:xfrm>
            <a:off x="0" y="374449"/>
            <a:ext cx="11341101" cy="1286277"/>
          </a:xfrm>
          <a:prstGeom prst="rect">
            <a:avLst/>
          </a:prstGeom>
          <a:solidFill>
            <a:srgbClr val="3AA977">
              <a:alpha val="8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nl-NL"/>
              <a:t>Klik op het pictogram om een SmartArt-graphic toe te voegen</a:t>
            </a:r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1"/>
          </p:nvPr>
        </p:nvSpPr>
        <p:spPr>
          <a:xfrm>
            <a:off x="838201" y="2041410"/>
            <a:ext cx="3543300" cy="4442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4" name="Google Shape;64;p41"/>
          <p:cNvSpPr/>
          <p:nvPr/>
        </p:nvSpPr>
        <p:spPr>
          <a:xfrm>
            <a:off x="0" y="6631363"/>
            <a:ext cx="12192000" cy="234948"/>
          </a:xfrm>
          <a:prstGeom prst="rect">
            <a:avLst/>
          </a:prstGeom>
          <a:gradFill>
            <a:gsLst>
              <a:gs pos="0">
                <a:srgbClr val="3BAD77"/>
              </a:gs>
              <a:gs pos="50000">
                <a:srgbClr val="3AA977"/>
              </a:gs>
              <a:gs pos="100000">
                <a:srgbClr val="3C9E8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" name="Google Shape;65;p41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body" idx="4"/>
          </p:nvPr>
        </p:nvSpPr>
        <p:spPr>
          <a:xfrm>
            <a:off x="4660901" y="2035174"/>
            <a:ext cx="3543300" cy="4442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5"/>
          </p:nvPr>
        </p:nvSpPr>
        <p:spPr>
          <a:xfrm>
            <a:off x="850899" y="761999"/>
            <a:ext cx="9131302" cy="61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69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object en afbeelding L">
  <p:cSld name="Titel, object en afbeelding L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2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body" idx="1"/>
          </p:nvPr>
        </p:nvSpPr>
        <p:spPr>
          <a:xfrm>
            <a:off x="4038600" y="1200150"/>
            <a:ext cx="7315200" cy="528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2" name="Google Shape;72;p42"/>
          <p:cNvSpPr>
            <a:spLocks noGrp="1"/>
          </p:cNvSpPr>
          <p:nvPr>
            <p:ph type="pic" idx="2"/>
          </p:nvPr>
        </p:nvSpPr>
        <p:spPr>
          <a:xfrm>
            <a:off x="0" y="1200149"/>
            <a:ext cx="3743325" cy="5431213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42"/>
          <p:cNvSpPr/>
          <p:nvPr/>
        </p:nvSpPr>
        <p:spPr>
          <a:xfrm>
            <a:off x="0" y="6631363"/>
            <a:ext cx="12192000" cy="234948"/>
          </a:xfrm>
          <a:prstGeom prst="rect">
            <a:avLst/>
          </a:prstGeom>
          <a:gradFill>
            <a:gsLst>
              <a:gs pos="0">
                <a:srgbClr val="3BAD77"/>
              </a:gs>
              <a:gs pos="50000">
                <a:srgbClr val="3AA977"/>
              </a:gs>
              <a:gs pos="100000">
                <a:srgbClr val="3C9E8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" name="Google Shape;74;p42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object en afbeelding L Groot">
  <p:cSld name="Titel, object en afbeelding L Groo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A9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" name="Google Shape;78;p43"/>
          <p:cNvSpPr>
            <a:spLocks noGrp="1"/>
          </p:cNvSpPr>
          <p:nvPr>
            <p:ph type="pic" idx="2"/>
          </p:nvPr>
        </p:nvSpPr>
        <p:spPr>
          <a:xfrm>
            <a:off x="0" y="0"/>
            <a:ext cx="5268686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43"/>
          <p:cNvSpPr txBox="1">
            <a:spLocks noGrp="1"/>
          </p:cNvSpPr>
          <p:nvPr>
            <p:ph type="title"/>
          </p:nvPr>
        </p:nvSpPr>
        <p:spPr>
          <a:xfrm>
            <a:off x="5413829" y="279401"/>
            <a:ext cx="593997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80" name="Google Shape;80;p43"/>
          <p:cNvSpPr txBox="1">
            <a:spLocks noGrp="1"/>
          </p:cNvSpPr>
          <p:nvPr>
            <p:ph type="body" idx="1"/>
          </p:nvPr>
        </p:nvSpPr>
        <p:spPr>
          <a:xfrm>
            <a:off x="5413828" y="1200150"/>
            <a:ext cx="5939971" cy="528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1" name="Google Shape;81;p43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83" name="Google Shape;8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12009" y="5522134"/>
            <a:ext cx="2895886" cy="1041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61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object en afbeelding R">
  <p:cSld name="Titel, object en afbeelding 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4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86" name="Google Shape;86;p44"/>
          <p:cNvSpPr txBox="1">
            <a:spLocks noGrp="1"/>
          </p:cNvSpPr>
          <p:nvPr>
            <p:ph type="body" idx="1"/>
          </p:nvPr>
        </p:nvSpPr>
        <p:spPr>
          <a:xfrm>
            <a:off x="838200" y="1200150"/>
            <a:ext cx="7315200" cy="528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7" name="Google Shape;87;p44"/>
          <p:cNvSpPr>
            <a:spLocks noGrp="1"/>
          </p:cNvSpPr>
          <p:nvPr>
            <p:ph type="pic" idx="2"/>
          </p:nvPr>
        </p:nvSpPr>
        <p:spPr>
          <a:xfrm>
            <a:off x="8448675" y="1200149"/>
            <a:ext cx="3743325" cy="5431213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44"/>
          <p:cNvSpPr/>
          <p:nvPr/>
        </p:nvSpPr>
        <p:spPr>
          <a:xfrm>
            <a:off x="0" y="6631363"/>
            <a:ext cx="12192000" cy="234948"/>
          </a:xfrm>
          <a:prstGeom prst="rect">
            <a:avLst/>
          </a:prstGeom>
          <a:gradFill>
            <a:gsLst>
              <a:gs pos="0">
                <a:srgbClr val="3BAD77"/>
              </a:gs>
              <a:gs pos="50000">
                <a:srgbClr val="3AA977"/>
              </a:gs>
              <a:gs pos="100000">
                <a:srgbClr val="3C9E8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" name="Google Shape;89;p44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2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object en afbeelding R Groot">
  <p:cSld name="Titel, object en afbeelding R Groo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A9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3" name="Google Shape;93;p45"/>
          <p:cNvSpPr>
            <a:spLocks noGrp="1"/>
          </p:cNvSpPr>
          <p:nvPr>
            <p:ph type="pic" idx="2"/>
          </p:nvPr>
        </p:nvSpPr>
        <p:spPr>
          <a:xfrm>
            <a:off x="6923313" y="0"/>
            <a:ext cx="5268686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45"/>
          <p:cNvSpPr txBox="1">
            <a:spLocks noGrp="1"/>
          </p:cNvSpPr>
          <p:nvPr>
            <p:ph type="title"/>
          </p:nvPr>
        </p:nvSpPr>
        <p:spPr>
          <a:xfrm>
            <a:off x="284106" y="279401"/>
            <a:ext cx="6638038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95" name="Google Shape;95;p45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97" name="Google Shape;97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12009" y="5522134"/>
            <a:ext cx="2895886" cy="104177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5"/>
          <p:cNvSpPr txBox="1">
            <a:spLocks noGrp="1"/>
          </p:cNvSpPr>
          <p:nvPr>
            <p:ph type="body" idx="1"/>
          </p:nvPr>
        </p:nvSpPr>
        <p:spPr>
          <a:xfrm>
            <a:off x="284106" y="1200150"/>
            <a:ext cx="6638038" cy="528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135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oorpagina">
  <p:cSld name="1_Voorpagina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5"/>
          <p:cNvSpPr/>
          <p:nvPr/>
        </p:nvSpPr>
        <p:spPr>
          <a:xfrm>
            <a:off x="10334625" y="1"/>
            <a:ext cx="1857375" cy="9704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" name="Google Shape;22;p35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5"/>
          <p:cNvSpPr>
            <a:spLocks noGrp="1"/>
          </p:cNvSpPr>
          <p:nvPr>
            <p:ph type="dgm" idx="3"/>
          </p:nvPr>
        </p:nvSpPr>
        <p:spPr>
          <a:xfrm>
            <a:off x="1" y="5753100"/>
            <a:ext cx="12191999" cy="8861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nl-NL"/>
              <a:t>Klik op het pictogram om een SmartArt-graphic toe te voegen</a:t>
            </a:r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ctrTitle"/>
          </p:nvPr>
        </p:nvSpPr>
        <p:spPr>
          <a:xfrm>
            <a:off x="684969" y="6105046"/>
            <a:ext cx="5163381" cy="66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25" name="Google Shape;25;p35"/>
          <p:cNvSpPr>
            <a:spLocks noGrp="1"/>
          </p:cNvSpPr>
          <p:nvPr>
            <p:ph type="dgm" idx="4"/>
          </p:nvPr>
        </p:nvSpPr>
        <p:spPr>
          <a:xfrm rot="10800000" flipH="1">
            <a:off x="0" y="5283200"/>
            <a:ext cx="8305800" cy="885600"/>
          </a:xfrm>
          <a:prstGeom prst="rect">
            <a:avLst/>
          </a:prstGeom>
          <a:solidFill>
            <a:srgbClr val="3AA977">
              <a:alpha val="8431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nl-NL"/>
              <a:t>Klik op het pictogram om een SmartArt-graphic toe te voegen</a:t>
            </a:r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body" idx="1"/>
          </p:nvPr>
        </p:nvSpPr>
        <p:spPr>
          <a:xfrm>
            <a:off x="646869" y="5457346"/>
            <a:ext cx="5449131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Google Shape;27;p35"/>
          <p:cNvSpPr>
            <a:spLocks noGrp="1"/>
          </p:cNvSpPr>
          <p:nvPr>
            <p:ph type="dgm" idx="5"/>
          </p:nvPr>
        </p:nvSpPr>
        <p:spPr>
          <a:xfrm>
            <a:off x="9311960" y="105142"/>
            <a:ext cx="2756216" cy="97045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nl-NL"/>
              <a:t>Klik op het pictogram om een SmartArt-graphic toe te voegen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object en afbeelding onder">
  <p:cSld name="Titel, object en afbeelding on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6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01" name="Google Shape;101;p46"/>
          <p:cNvSpPr/>
          <p:nvPr/>
        </p:nvSpPr>
        <p:spPr>
          <a:xfrm>
            <a:off x="0" y="6631363"/>
            <a:ext cx="12192000" cy="234948"/>
          </a:xfrm>
          <a:prstGeom prst="rect">
            <a:avLst/>
          </a:prstGeom>
          <a:gradFill>
            <a:gsLst>
              <a:gs pos="0">
                <a:srgbClr val="3BAD77"/>
              </a:gs>
              <a:gs pos="50000">
                <a:srgbClr val="3AA977"/>
              </a:gs>
              <a:gs pos="100000">
                <a:srgbClr val="3C9E8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2" name="Google Shape;102;p46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3" name="Google Shape;103;p46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04" name="Google Shape;104;p46"/>
          <p:cNvSpPr>
            <a:spLocks noGrp="1"/>
          </p:cNvSpPr>
          <p:nvPr>
            <p:ph type="pic" idx="2"/>
          </p:nvPr>
        </p:nvSpPr>
        <p:spPr>
          <a:xfrm>
            <a:off x="0" y="4152900"/>
            <a:ext cx="12192000" cy="2478463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46"/>
          <p:cNvSpPr txBox="1">
            <a:spLocks noGrp="1"/>
          </p:cNvSpPr>
          <p:nvPr>
            <p:ph type="body" idx="1"/>
          </p:nvPr>
        </p:nvSpPr>
        <p:spPr>
          <a:xfrm>
            <a:off x="838200" y="1200151"/>
            <a:ext cx="10515600" cy="295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903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>
  <p:cSld name="Leeg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7"/>
          <p:cNvSpPr/>
          <p:nvPr/>
        </p:nvSpPr>
        <p:spPr>
          <a:xfrm>
            <a:off x="0" y="6631363"/>
            <a:ext cx="12192000" cy="234948"/>
          </a:xfrm>
          <a:prstGeom prst="rect">
            <a:avLst/>
          </a:prstGeom>
          <a:gradFill>
            <a:gsLst>
              <a:gs pos="0">
                <a:srgbClr val="3BAD77"/>
              </a:gs>
              <a:gs pos="50000">
                <a:srgbClr val="3AA977"/>
              </a:gs>
              <a:gs pos="100000">
                <a:srgbClr val="3C9E8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8" name="Google Shape;108;p47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9" name="Google Shape;109;p47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7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5D64-3A2E-CD03-8725-9F1BACC55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DC5FA-E905-4308-3F13-167B39C1B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E0124-0056-3A8E-964E-3F09EFB51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3B5F-269E-E847-8501-ABC6FE735789}" type="datetimeFigureOut">
              <a:rPr lang="en-NL" smtClean="0"/>
              <a:t>05/29/2024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BA588-9A3C-DBCA-D1FE-03B919BA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542AA-5700-9295-53C9-EBD931FA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9343-28C2-2C45-9B1B-E21865B9F1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7857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/>
              <a:t>Klik hier om een </a:t>
            </a:r>
            <a:r>
              <a:rPr lang="nl-NL" err="1"/>
              <a:t>bullet</a:t>
            </a:r>
            <a:r>
              <a:rPr lang="nl-NL"/>
              <a:t> te plaatsen.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Numerieke sub-</a:t>
            </a:r>
            <a:r>
              <a:rPr lang="nl-NL" err="1"/>
              <a:t>bullet</a:t>
            </a:r>
            <a:endParaRPr lang="nl-NL"/>
          </a:p>
          <a:p>
            <a:pPr lvl="6"/>
            <a:r>
              <a:rPr lang="nl-NL"/>
              <a:t>Alfabetische sub-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Leestekst</a:t>
            </a:r>
          </a:p>
          <a:p>
            <a:pPr lvl="8"/>
            <a:r>
              <a:rPr lang="nl-NL"/>
              <a:t>Titel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nlmtd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Tekst (XL)</a:t>
            </a:r>
          </a:p>
        </p:txBody>
      </p:sp>
    </p:spTree>
    <p:extLst>
      <p:ext uri="{BB962C8B-B14F-4D97-AF65-F5344CB8AC3E}">
        <p14:creationId xmlns:p14="http://schemas.microsoft.com/office/powerpoint/2010/main" val="12904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 | Donk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Plaats hier je titel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425941"/>
            <a:ext cx="202779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sz="1600" b="0" cap="none" baseline="0" noProof="0">
                <a:solidFill>
                  <a:schemeClr val="accent1"/>
                </a:solidFill>
                <a:latin typeface="+mj-lt"/>
              </a:rPr>
              <a:t>Alleen titel | Donker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5A00C4-4ACA-4541-8E44-48FD5014D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A1DBAB-EF16-44E5-853B-07195261FDF5}" type="datetime4">
              <a:rPr lang="nl-NL" smtClean="0"/>
              <a:t>29 mei 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4632E-AD5D-4262-BFF1-731C477D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Slidebibliotheek nlmtd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F53AC6-EE04-4C36-B44F-46EEA20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843DB9-9987-4157-AB9C-CEA8D7D910B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F50145BC-772B-A76D-CD34-500ED94A2E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1196975"/>
            <a:ext cx="10750550" cy="223651"/>
          </a:xfrm>
        </p:spPr>
        <p:txBody>
          <a:bodyPr anchor="t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Plaats hier je subtitel</a:t>
            </a:r>
          </a:p>
        </p:txBody>
      </p:sp>
    </p:spTree>
    <p:extLst>
      <p:ext uri="{BB962C8B-B14F-4D97-AF65-F5344CB8AC3E}">
        <p14:creationId xmlns:p14="http://schemas.microsoft.com/office/powerpoint/2010/main" val="35011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lemaal leeg">
  <p:cSld name="Helemaal leeg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/>
          <p:nvPr/>
        </p:nvSpPr>
        <p:spPr>
          <a:xfrm>
            <a:off x="10401300" y="0"/>
            <a:ext cx="1790700" cy="8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Google Shape;210;p10">
            <a:extLst>
              <a:ext uri="{FF2B5EF4-FFF2-40B4-BE49-F238E27FC236}">
                <a16:creationId xmlns:a16="http://schemas.microsoft.com/office/drawing/2014/main" id="{A6E00638-56F4-5969-763A-53A3CF3EA2F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 t="2848" b="2846"/>
          <a:stretch/>
        </p:blipFill>
        <p:spPr>
          <a:xfrm>
            <a:off x="10138548" y="170329"/>
            <a:ext cx="1897106" cy="681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sopgave">
  <p:cSld name="Inhoudsopgav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/>
          <p:nvPr/>
        </p:nvSpPr>
        <p:spPr>
          <a:xfrm>
            <a:off x="776764" y="0"/>
            <a:ext cx="11415236" cy="6858000"/>
          </a:xfrm>
          <a:prstGeom prst="rect">
            <a:avLst/>
          </a:prstGeom>
          <a:solidFill>
            <a:srgbClr val="3AA9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" name="Google Shape;38;p38"/>
          <p:cNvSpPr txBox="1">
            <a:spLocks noGrp="1"/>
          </p:cNvSpPr>
          <p:nvPr>
            <p:ph type="body" idx="1"/>
          </p:nvPr>
        </p:nvSpPr>
        <p:spPr>
          <a:xfrm>
            <a:off x="4646634" y="976086"/>
            <a:ext cx="6707166" cy="4315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Google Shape;40;p38"/>
          <p:cNvSpPr/>
          <p:nvPr/>
        </p:nvSpPr>
        <p:spPr>
          <a:xfrm>
            <a:off x="0" y="1190170"/>
            <a:ext cx="4064000" cy="1785259"/>
          </a:xfrm>
          <a:prstGeom prst="rect">
            <a:avLst/>
          </a:prstGeom>
          <a:solidFill>
            <a:srgbClr val="000000">
              <a:alpha val="8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41;p38"/>
          <p:cNvSpPr txBox="1"/>
          <p:nvPr/>
        </p:nvSpPr>
        <p:spPr>
          <a:xfrm>
            <a:off x="1182912" y="1693195"/>
            <a:ext cx="2881088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nl-NL" sz="44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TOPICS</a:t>
            </a:r>
            <a:endParaRPr sz="18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Google Shape;42;p38"/>
          <p:cNvSpPr>
            <a:spLocks noGrp="1"/>
          </p:cNvSpPr>
          <p:nvPr>
            <p:ph type="pic" idx="2"/>
          </p:nvPr>
        </p:nvSpPr>
        <p:spPr>
          <a:xfrm>
            <a:off x="0" y="2698750"/>
            <a:ext cx="2895887" cy="4159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3" name="Google Shape;43;p38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2" name="Google Shape;210;p10">
            <a:extLst>
              <a:ext uri="{FF2B5EF4-FFF2-40B4-BE49-F238E27FC236}">
                <a16:creationId xmlns:a16="http://schemas.microsoft.com/office/drawing/2014/main" id="{3DAA29BC-4B00-5AD8-36C9-1D61F3DE5E61}"/>
              </a:ext>
            </a:extLst>
          </p:cNvPr>
          <p:cNvPicPr preferRelativeResize="0"/>
          <p:nvPr userDrawn="1"/>
        </p:nvPicPr>
        <p:blipFill>
          <a:blip r:embed="rId2"/>
          <a:srcRect t="84" b="84"/>
          <a:stretch/>
        </p:blipFill>
        <p:spPr>
          <a:xfrm>
            <a:off x="10138548" y="170329"/>
            <a:ext cx="1897106" cy="681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oorstellen">
  <p:cSld name="Voorstelle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>
            <a:spLocks noGrp="1"/>
          </p:cNvSpPr>
          <p:nvPr>
            <p:ph type="body" idx="1"/>
          </p:nvPr>
        </p:nvSpPr>
        <p:spPr>
          <a:xfrm>
            <a:off x="4699000" y="3203161"/>
            <a:ext cx="6654800" cy="308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6" name="Google Shape;46;p39"/>
          <p:cNvSpPr/>
          <p:nvPr/>
        </p:nvSpPr>
        <p:spPr>
          <a:xfrm>
            <a:off x="0" y="6631363"/>
            <a:ext cx="12192000" cy="234948"/>
          </a:xfrm>
          <a:prstGeom prst="rect">
            <a:avLst/>
          </a:prstGeom>
          <a:gradFill>
            <a:gsLst>
              <a:gs pos="0">
                <a:srgbClr val="3BAD77"/>
              </a:gs>
              <a:gs pos="50000">
                <a:srgbClr val="3AA977"/>
              </a:gs>
              <a:gs pos="100000">
                <a:srgbClr val="3C9E8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" name="Google Shape;47;p39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49" name="Google Shape;49;p39"/>
          <p:cNvSpPr/>
          <p:nvPr/>
        </p:nvSpPr>
        <p:spPr>
          <a:xfrm>
            <a:off x="3517899" y="1580278"/>
            <a:ext cx="7679055" cy="886190"/>
          </a:xfrm>
          <a:custGeom>
            <a:avLst/>
            <a:gdLst/>
            <a:ahLst/>
            <a:cxnLst/>
            <a:rect l="l" t="t" r="r" b="b"/>
            <a:pathLst>
              <a:path w="8266038" h="692150" extrusionOk="0">
                <a:moveTo>
                  <a:pt x="0" y="0"/>
                </a:moveTo>
                <a:lnTo>
                  <a:pt x="8266038" y="0"/>
                </a:lnTo>
                <a:lnTo>
                  <a:pt x="7440538" y="692150"/>
                </a:lnTo>
                <a:lnTo>
                  <a:pt x="0" y="692150"/>
                </a:lnTo>
                <a:lnTo>
                  <a:pt x="0" y="0"/>
                </a:lnTo>
                <a:close/>
              </a:path>
            </a:pathLst>
          </a:custGeom>
          <a:solidFill>
            <a:srgbClr val="3AA977">
              <a:alpha val="80000"/>
            </a:srgbClr>
          </a:solidFill>
          <a:ln>
            <a:noFill/>
          </a:ln>
        </p:spPr>
        <p:txBody>
          <a:bodyPr spcFirstLastPara="1" wrap="square" lIns="1260000" tIns="0" rIns="612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</a:pPr>
            <a:endParaRPr sz="6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" name="Google Shape;50;p39"/>
          <p:cNvSpPr>
            <a:spLocks noGrp="1"/>
          </p:cNvSpPr>
          <p:nvPr>
            <p:ph type="pic" idx="2"/>
          </p:nvPr>
        </p:nvSpPr>
        <p:spPr>
          <a:xfrm>
            <a:off x="855345" y="1171530"/>
            <a:ext cx="3743325" cy="3744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99C0D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51" name="Google Shape;51;p39"/>
          <p:cNvSpPr txBox="1">
            <a:spLocks noGrp="1"/>
          </p:cNvSpPr>
          <p:nvPr>
            <p:ph type="body" idx="3"/>
          </p:nvPr>
        </p:nvSpPr>
        <p:spPr>
          <a:xfrm>
            <a:off x="4657021" y="1743377"/>
            <a:ext cx="59563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Google Shape;52;p39"/>
          <p:cNvSpPr txBox="1">
            <a:spLocks noGrp="1"/>
          </p:cNvSpPr>
          <p:nvPr>
            <p:ph type="body" idx="4"/>
          </p:nvPr>
        </p:nvSpPr>
        <p:spPr>
          <a:xfrm>
            <a:off x="4699000" y="2578100"/>
            <a:ext cx="5168900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A977"/>
              </a:buClr>
              <a:buSzPts val="2000"/>
              <a:buChar char="•"/>
              <a:defRPr>
                <a:solidFill>
                  <a:srgbClr val="3AA97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3" name="Google Shape;53;p39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56134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>
  <p:cSld name="Leeg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7"/>
          <p:cNvSpPr/>
          <p:nvPr/>
        </p:nvSpPr>
        <p:spPr>
          <a:xfrm>
            <a:off x="0" y="6631363"/>
            <a:ext cx="12192000" cy="234948"/>
          </a:xfrm>
          <a:prstGeom prst="rect">
            <a:avLst/>
          </a:prstGeom>
          <a:gradFill>
            <a:gsLst>
              <a:gs pos="0">
                <a:srgbClr val="3BAD77"/>
              </a:gs>
              <a:gs pos="50000">
                <a:srgbClr val="3AA977"/>
              </a:gs>
              <a:gs pos="100000">
                <a:srgbClr val="3C9E8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8" name="Google Shape;108;p47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9" name="Google Shape;109;p47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7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Google Shape;33;p37"/>
          <p:cNvSpPr/>
          <p:nvPr/>
        </p:nvSpPr>
        <p:spPr>
          <a:xfrm>
            <a:off x="0" y="6631363"/>
            <a:ext cx="12192000" cy="234948"/>
          </a:xfrm>
          <a:prstGeom prst="rect">
            <a:avLst/>
          </a:prstGeom>
          <a:gradFill>
            <a:gsLst>
              <a:gs pos="0">
                <a:srgbClr val="3BAD77"/>
              </a:gs>
              <a:gs pos="50000">
                <a:srgbClr val="3AA977"/>
              </a:gs>
              <a:gs pos="100000">
                <a:srgbClr val="3C9E8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" name="Google Shape;34;p37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8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oorpagina">
  <p:cSld name="Voorpagina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1959" y="105141"/>
            <a:ext cx="2753646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4"/>
          <p:cNvSpPr/>
          <p:nvPr/>
        </p:nvSpPr>
        <p:spPr>
          <a:xfrm>
            <a:off x="0" y="5753100"/>
            <a:ext cx="12192000" cy="8861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" name="Google Shape;17;p34"/>
          <p:cNvSpPr/>
          <p:nvPr/>
        </p:nvSpPr>
        <p:spPr>
          <a:xfrm>
            <a:off x="0" y="5283200"/>
            <a:ext cx="8266038" cy="886190"/>
          </a:xfrm>
          <a:custGeom>
            <a:avLst/>
            <a:gdLst/>
            <a:ahLst/>
            <a:cxnLst/>
            <a:rect l="l" t="t" r="r" b="b"/>
            <a:pathLst>
              <a:path w="8266038" h="692150" extrusionOk="0">
                <a:moveTo>
                  <a:pt x="0" y="0"/>
                </a:moveTo>
                <a:lnTo>
                  <a:pt x="8266038" y="0"/>
                </a:lnTo>
                <a:lnTo>
                  <a:pt x="7440538" y="692150"/>
                </a:lnTo>
                <a:lnTo>
                  <a:pt x="0" y="692150"/>
                </a:lnTo>
                <a:lnTo>
                  <a:pt x="0" y="0"/>
                </a:lnTo>
                <a:close/>
              </a:path>
            </a:pathLst>
          </a:custGeom>
          <a:solidFill>
            <a:srgbClr val="3AA977">
              <a:alpha val="84313"/>
            </a:srgbClr>
          </a:solidFill>
          <a:ln>
            <a:noFill/>
          </a:ln>
        </p:spPr>
        <p:txBody>
          <a:bodyPr spcFirstLastPara="1" wrap="square" lIns="720000" tIns="0" rIns="1008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</a:pPr>
            <a:endParaRPr sz="60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" name="Google Shape;18;p34"/>
          <p:cNvSpPr txBox="1">
            <a:spLocks noGrp="1"/>
          </p:cNvSpPr>
          <p:nvPr>
            <p:ph type="ctrTitle"/>
          </p:nvPr>
        </p:nvSpPr>
        <p:spPr>
          <a:xfrm>
            <a:off x="684969" y="6105046"/>
            <a:ext cx="5163381" cy="66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646869" y="5457346"/>
            <a:ext cx="5449131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6418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oorpagina">
  <p:cSld name="1_Voorpagina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5"/>
          <p:cNvSpPr/>
          <p:nvPr/>
        </p:nvSpPr>
        <p:spPr>
          <a:xfrm>
            <a:off x="10334625" y="1"/>
            <a:ext cx="1857375" cy="9704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" name="Google Shape;22;p35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5"/>
          <p:cNvSpPr>
            <a:spLocks noGrp="1"/>
          </p:cNvSpPr>
          <p:nvPr>
            <p:ph type="dgm" idx="3"/>
          </p:nvPr>
        </p:nvSpPr>
        <p:spPr>
          <a:xfrm>
            <a:off x="1" y="5753100"/>
            <a:ext cx="12191999" cy="8861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nl-NL"/>
              <a:t>Klik op het pictogram om een SmartArt-graphic toe te voegen</a:t>
            </a:r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ctrTitle"/>
          </p:nvPr>
        </p:nvSpPr>
        <p:spPr>
          <a:xfrm>
            <a:off x="684969" y="6105046"/>
            <a:ext cx="5163381" cy="66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25" name="Google Shape;25;p35"/>
          <p:cNvSpPr>
            <a:spLocks noGrp="1"/>
          </p:cNvSpPr>
          <p:nvPr>
            <p:ph type="dgm" idx="4"/>
          </p:nvPr>
        </p:nvSpPr>
        <p:spPr>
          <a:xfrm rot="10800000" flipH="1">
            <a:off x="0" y="5283200"/>
            <a:ext cx="8305800" cy="885600"/>
          </a:xfrm>
          <a:prstGeom prst="rect">
            <a:avLst/>
          </a:prstGeom>
          <a:solidFill>
            <a:srgbClr val="3AA977">
              <a:alpha val="8431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nl-NL"/>
              <a:t>Klik op het pictogram om een SmartArt-graphic toe te voegen</a:t>
            </a:r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body" idx="1"/>
          </p:nvPr>
        </p:nvSpPr>
        <p:spPr>
          <a:xfrm>
            <a:off x="646869" y="5457346"/>
            <a:ext cx="5449131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Google Shape;27;p35"/>
          <p:cNvSpPr>
            <a:spLocks noGrp="1"/>
          </p:cNvSpPr>
          <p:nvPr>
            <p:ph type="dgm" idx="5"/>
          </p:nvPr>
        </p:nvSpPr>
        <p:spPr>
          <a:xfrm>
            <a:off x="9311960" y="105142"/>
            <a:ext cx="2756216" cy="97045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nl-NL"/>
              <a:t>Klik op het pictogram om een SmartArt-graphic toe te 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7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pic>
        <p:nvPicPr>
          <p:cNvPr id="12" name="Google Shape;12;p33"/>
          <p:cNvPicPr preferRelativeResize="0"/>
          <p:nvPr/>
        </p:nvPicPr>
        <p:blipFill>
          <a:blip r:embed="rId9"/>
          <a:srcRect/>
          <a:stretch/>
        </p:blipFill>
        <p:spPr>
          <a:xfrm>
            <a:off x="10496550" y="273608"/>
            <a:ext cx="1568302" cy="56418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62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pic>
        <p:nvPicPr>
          <p:cNvPr id="12" name="Google Shape;12;p33"/>
          <p:cNvPicPr preferRelativeResize="0"/>
          <p:nvPr/>
        </p:nvPicPr>
        <p:blipFill>
          <a:blip r:embed="rId19"/>
          <a:srcRect/>
          <a:stretch/>
        </p:blipFill>
        <p:spPr>
          <a:xfrm>
            <a:off x="10496550" y="273608"/>
            <a:ext cx="1568302" cy="564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797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8" descr="Et billede, der indeholder hjul, Landkøretøj, køretøj, dæk&#10;&#10;Automatisk genereret beskrivelse">
            <a:extLst>
              <a:ext uri="{FF2B5EF4-FFF2-40B4-BE49-F238E27FC236}">
                <a16:creationId xmlns:a16="http://schemas.microsoft.com/office/drawing/2014/main" id="{6FBCD454-3C06-CA1F-8C0F-5AE02855E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349"/>
          </a:xfrm>
          <a:prstGeom prst="rect">
            <a:avLst/>
          </a:prstGeom>
        </p:spPr>
      </p:pic>
      <p:sp>
        <p:nvSpPr>
          <p:cNvPr id="7" name="Google Shape;116;p1">
            <a:extLst>
              <a:ext uri="{FF2B5EF4-FFF2-40B4-BE49-F238E27FC236}">
                <a16:creationId xmlns:a16="http://schemas.microsoft.com/office/drawing/2014/main" id="{DE17D2A0-0259-F7AE-5223-CF8931689364}"/>
              </a:ext>
            </a:extLst>
          </p:cNvPr>
          <p:cNvSpPr/>
          <p:nvPr/>
        </p:nvSpPr>
        <p:spPr>
          <a:xfrm>
            <a:off x="0" y="5255217"/>
            <a:ext cx="12192000" cy="1158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Google Shape;118;p1">
            <a:extLst>
              <a:ext uri="{FF2B5EF4-FFF2-40B4-BE49-F238E27FC236}">
                <a16:creationId xmlns:a16="http://schemas.microsoft.com/office/drawing/2014/main" id="{38FDDC6F-505A-C6E0-1AA6-53F58FD09A22}"/>
              </a:ext>
            </a:extLst>
          </p:cNvPr>
          <p:cNvSpPr/>
          <p:nvPr/>
        </p:nvSpPr>
        <p:spPr>
          <a:xfrm>
            <a:off x="0" y="4375778"/>
            <a:ext cx="8634334" cy="1158612"/>
          </a:xfrm>
          <a:custGeom>
            <a:avLst/>
            <a:gdLst/>
            <a:ahLst/>
            <a:cxnLst/>
            <a:rect l="l" t="t" r="r" b="b"/>
            <a:pathLst>
              <a:path w="8266038" h="692150" extrusionOk="0">
                <a:moveTo>
                  <a:pt x="0" y="0"/>
                </a:moveTo>
                <a:lnTo>
                  <a:pt x="8266038" y="0"/>
                </a:lnTo>
                <a:lnTo>
                  <a:pt x="7440538" y="692150"/>
                </a:lnTo>
                <a:lnTo>
                  <a:pt x="0" y="692150"/>
                </a:lnTo>
                <a:lnTo>
                  <a:pt x="0" y="0"/>
                </a:lnTo>
                <a:close/>
              </a:path>
            </a:pathLst>
          </a:custGeom>
          <a:solidFill>
            <a:srgbClr val="3AA977">
              <a:alpha val="84313"/>
            </a:srgbClr>
          </a:solidFill>
          <a:ln>
            <a:noFill/>
          </a:ln>
        </p:spPr>
        <p:txBody>
          <a:bodyPr spcFirstLastPara="1" wrap="square" lIns="720000" tIns="0" rIns="1008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nl-NL" sz="4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ART OF BALANCING</a:t>
            </a:r>
            <a:endParaRPr sz="72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Google Shape;117;p1">
            <a:extLst>
              <a:ext uri="{FF2B5EF4-FFF2-40B4-BE49-F238E27FC236}">
                <a16:creationId xmlns:a16="http://schemas.microsoft.com/office/drawing/2014/main" id="{5E472C13-3F0D-5E68-51B9-C6856D9D8672}"/>
              </a:ext>
            </a:extLst>
          </p:cNvPr>
          <p:cNvSpPr txBox="1"/>
          <p:nvPr/>
        </p:nvSpPr>
        <p:spPr>
          <a:xfrm>
            <a:off x="380999" y="5698202"/>
            <a:ext cx="86343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DECENTRAL POWER GENERATION AND STORAGE</a:t>
            </a: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World Record Free Solo - Insane Slacklining!">
            <a:hlinkClick r:id="" action="ppaction://media"/>
            <a:extLst>
              <a:ext uri="{FF2B5EF4-FFF2-40B4-BE49-F238E27FC236}">
                <a16:creationId xmlns:a16="http://schemas.microsoft.com/office/drawing/2014/main" id="{5AF27323-10DB-1AC0-E262-8971798D3A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28" end="10239.8333"/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4310" y="5854700"/>
            <a:ext cx="1535289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 txBox="1">
            <a:spLocks noGrp="1"/>
          </p:cNvSpPr>
          <p:nvPr>
            <p:ph type="body" idx="3"/>
          </p:nvPr>
        </p:nvSpPr>
        <p:spPr>
          <a:xfrm>
            <a:off x="4392706" y="1994390"/>
            <a:ext cx="6338047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nl-NL" dirty="0"/>
              <a:t>Prof. Drs. Leo Laanen </a:t>
            </a:r>
            <a:r>
              <a:rPr lang="nl-NL" sz="2400" i="1" dirty="0"/>
              <a:t>CSEDOHC</a:t>
            </a:r>
            <a:endParaRPr i="1" dirty="0"/>
          </a:p>
        </p:txBody>
      </p:sp>
      <p:sp>
        <p:nvSpPr>
          <p:cNvPr id="245" name="Google Shape;245;p14"/>
          <p:cNvSpPr txBox="1">
            <a:spLocks noGrp="1"/>
          </p:cNvSpPr>
          <p:nvPr>
            <p:ph type="body" idx="4"/>
          </p:nvPr>
        </p:nvSpPr>
        <p:spPr>
          <a:xfrm>
            <a:off x="4392706" y="2833819"/>
            <a:ext cx="7554501" cy="15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A977"/>
              </a:buClr>
              <a:buSzPts val="2000"/>
              <a:buChar char="•"/>
            </a:pPr>
            <a:r>
              <a:rPr lang="nl-NL" sz="2400" dirty="0"/>
              <a:t>CEO of </a:t>
            </a:r>
            <a:r>
              <a:rPr lang="nl-NL" sz="2400" i="1" dirty="0"/>
              <a:t>International Facility Management Expert Centre</a:t>
            </a:r>
            <a:br>
              <a:rPr lang="nl-NL" sz="2400" i="1" dirty="0"/>
            </a:br>
            <a:endParaRPr lang="nl-NL" sz="2400" i="1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A977"/>
              </a:buClr>
              <a:buSzPts val="2000"/>
              <a:buChar char="•"/>
            </a:pPr>
            <a:r>
              <a:rPr lang="nl-NL" sz="2400" dirty="0"/>
              <a:t>Director of </a:t>
            </a:r>
            <a:r>
              <a:rPr lang="nl-NL" sz="2400" i="1" dirty="0"/>
              <a:t>Ifmec Academy</a:t>
            </a:r>
            <a:endParaRPr sz="2400" i="1" dirty="0"/>
          </a:p>
        </p:txBody>
      </p:sp>
      <p:sp>
        <p:nvSpPr>
          <p:cNvPr id="3" name="Google Shape;118;p1">
            <a:extLst>
              <a:ext uri="{FF2B5EF4-FFF2-40B4-BE49-F238E27FC236}">
                <a16:creationId xmlns:a16="http://schemas.microsoft.com/office/drawing/2014/main" id="{D0BFD388-A271-4D32-86AE-6504C605B734}"/>
              </a:ext>
            </a:extLst>
          </p:cNvPr>
          <p:cNvSpPr/>
          <p:nvPr/>
        </p:nvSpPr>
        <p:spPr>
          <a:xfrm>
            <a:off x="3072985" y="1569203"/>
            <a:ext cx="9025954" cy="1158612"/>
          </a:xfrm>
          <a:custGeom>
            <a:avLst/>
            <a:gdLst/>
            <a:ahLst/>
            <a:cxnLst/>
            <a:rect l="l" t="t" r="r" b="b"/>
            <a:pathLst>
              <a:path w="8266038" h="692150" extrusionOk="0">
                <a:moveTo>
                  <a:pt x="0" y="0"/>
                </a:moveTo>
                <a:lnTo>
                  <a:pt x="8266038" y="0"/>
                </a:lnTo>
                <a:lnTo>
                  <a:pt x="7440538" y="692150"/>
                </a:lnTo>
                <a:lnTo>
                  <a:pt x="0" y="692150"/>
                </a:lnTo>
                <a:lnTo>
                  <a:pt x="0" y="0"/>
                </a:lnTo>
                <a:close/>
              </a:path>
            </a:pathLst>
          </a:custGeom>
          <a:solidFill>
            <a:srgbClr val="3AA977"/>
          </a:solidFill>
          <a:ln>
            <a:noFill/>
          </a:ln>
        </p:spPr>
        <p:txBody>
          <a:bodyPr spcFirstLastPara="1" wrap="square" lIns="720000" tIns="0" rIns="1008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nl-NL" sz="4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Leo Laanen</a:t>
            </a:r>
            <a:endParaRPr sz="72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" name="Google Shape;247;p14">
            <a:extLst>
              <a:ext uri="{FF2B5EF4-FFF2-40B4-BE49-F238E27FC236}">
                <a16:creationId xmlns:a16="http://schemas.microsoft.com/office/drawing/2014/main" id="{C9D057B3-8E54-06FB-7F69-B1C7E0CF589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 l="9" r="9"/>
          <a:stretch/>
        </p:blipFill>
        <p:spPr>
          <a:xfrm>
            <a:off x="244792" y="1379095"/>
            <a:ext cx="3932761" cy="3847328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99C0D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6EE4D78-7854-AC71-353D-EBABB36FACAD}"/>
              </a:ext>
            </a:extLst>
          </p:cNvPr>
          <p:cNvSpPr/>
          <p:nvPr/>
        </p:nvSpPr>
        <p:spPr>
          <a:xfrm>
            <a:off x="0" y="1533061"/>
            <a:ext cx="8124669" cy="4792788"/>
          </a:xfrm>
          <a:prstGeom prst="rect">
            <a:avLst/>
          </a:prstGeom>
          <a:solidFill>
            <a:schemeClr val="bg1">
              <a:alpha val="7435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Google Shape;118;p1">
            <a:extLst>
              <a:ext uri="{FF2B5EF4-FFF2-40B4-BE49-F238E27FC236}">
                <a16:creationId xmlns:a16="http://schemas.microsoft.com/office/drawing/2014/main" id="{FF9D9B3C-EFA6-A8B3-5E05-2F035DBD6891}"/>
              </a:ext>
            </a:extLst>
          </p:cNvPr>
          <p:cNvSpPr/>
          <p:nvPr/>
        </p:nvSpPr>
        <p:spPr>
          <a:xfrm>
            <a:off x="0" y="374449"/>
            <a:ext cx="9025954" cy="1158612"/>
          </a:xfrm>
          <a:custGeom>
            <a:avLst/>
            <a:gdLst/>
            <a:ahLst/>
            <a:cxnLst/>
            <a:rect l="l" t="t" r="r" b="b"/>
            <a:pathLst>
              <a:path w="8266038" h="692150" extrusionOk="0">
                <a:moveTo>
                  <a:pt x="0" y="0"/>
                </a:moveTo>
                <a:lnTo>
                  <a:pt x="8266038" y="0"/>
                </a:lnTo>
                <a:lnTo>
                  <a:pt x="7440538" y="692150"/>
                </a:lnTo>
                <a:lnTo>
                  <a:pt x="0" y="692150"/>
                </a:lnTo>
                <a:lnTo>
                  <a:pt x="0" y="0"/>
                </a:lnTo>
                <a:close/>
              </a:path>
            </a:pathLst>
          </a:custGeom>
          <a:solidFill>
            <a:srgbClr val="3AA977">
              <a:alpha val="84000"/>
            </a:srgbClr>
          </a:solidFill>
          <a:ln>
            <a:noFill/>
          </a:ln>
        </p:spPr>
        <p:txBody>
          <a:bodyPr spcFirstLastPara="1" wrap="square" lIns="720000" tIns="0" rIns="1008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nl-NL" sz="4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lang="nl-NL" sz="72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299;p20">
            <a:extLst>
              <a:ext uri="{FF2B5EF4-FFF2-40B4-BE49-F238E27FC236}">
                <a16:creationId xmlns:a16="http://schemas.microsoft.com/office/drawing/2014/main" id="{3627C783-33A2-436B-C730-A9DF34BFEFDA}"/>
              </a:ext>
            </a:extLst>
          </p:cNvPr>
          <p:cNvSpPr txBox="1">
            <a:spLocks/>
          </p:cNvSpPr>
          <p:nvPr/>
        </p:nvSpPr>
        <p:spPr>
          <a:xfrm>
            <a:off x="322730" y="647561"/>
            <a:ext cx="9131302" cy="61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4000"/>
            </a:pPr>
            <a:r>
              <a:rPr lang="nl-NL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IFMEC</a:t>
            </a:r>
          </a:p>
        </p:txBody>
      </p:sp>
      <p:sp>
        <p:nvSpPr>
          <p:cNvPr id="2" name="Google Shape;295;p20">
            <a:extLst>
              <a:ext uri="{FF2B5EF4-FFF2-40B4-BE49-F238E27FC236}">
                <a16:creationId xmlns:a16="http://schemas.microsoft.com/office/drawing/2014/main" id="{5032AC84-8EBC-8372-2519-1745EE9913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2730" y="2041410"/>
            <a:ext cx="7593106" cy="4677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600" b="1" dirty="0">
                <a:solidFill>
                  <a:schemeClr val="tx1"/>
                </a:solidFill>
              </a:rPr>
              <a:t>International </a:t>
            </a:r>
            <a:br>
              <a:rPr lang="en-US" sz="2600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Facility Management Expert Centre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br>
              <a:rPr lang="en-US" sz="2600" dirty="0"/>
            </a:br>
            <a:r>
              <a:rPr lang="en-US" sz="2600" dirty="0" err="1">
                <a:solidFill>
                  <a:schemeClr val="tx1"/>
                </a:solidFill>
              </a:rPr>
              <a:t>Hoofdkwartier</a:t>
            </a:r>
            <a:r>
              <a:rPr lang="en-US" sz="2600" dirty="0">
                <a:solidFill>
                  <a:schemeClr val="tx1"/>
                </a:solidFill>
              </a:rPr>
              <a:t> in Nederland</a:t>
            </a:r>
            <a:br>
              <a:rPr lang="en-US" sz="2600" dirty="0">
                <a:solidFill>
                  <a:schemeClr val="tx1"/>
                </a:solidFill>
              </a:rPr>
            </a:br>
            <a:endParaRPr lang="en-US" sz="26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600" dirty="0" err="1">
                <a:solidFill>
                  <a:schemeClr val="tx1"/>
                </a:solidFill>
              </a:rPr>
              <a:t>Sinds</a:t>
            </a:r>
            <a:r>
              <a:rPr lang="en-US" sz="2600" dirty="0">
                <a:solidFill>
                  <a:schemeClr val="tx1"/>
                </a:solidFill>
              </a:rPr>
              <a:t> 1994 </a:t>
            </a:r>
            <a:r>
              <a:rPr lang="en-US" sz="2600" dirty="0" err="1">
                <a:solidFill>
                  <a:schemeClr val="tx1"/>
                </a:solidFill>
              </a:rPr>
              <a:t>heeft</a:t>
            </a:r>
            <a:r>
              <a:rPr lang="en-US" sz="2600" dirty="0">
                <a:solidFill>
                  <a:schemeClr val="tx1"/>
                </a:solidFill>
              </a:rPr>
              <a:t> IFMEC </a:t>
            </a:r>
            <a:r>
              <a:rPr lang="en-US" sz="2600" dirty="0" err="1">
                <a:solidFill>
                  <a:schemeClr val="tx1"/>
                </a:solidFill>
              </a:rPr>
              <a:t>een</a:t>
            </a:r>
            <a:r>
              <a:rPr lang="en-US" sz="2600" dirty="0">
                <a:solidFill>
                  <a:schemeClr val="tx1"/>
                </a:solidFill>
              </a:rPr>
              <a:t> Academy </a:t>
            </a:r>
            <a:r>
              <a:rPr lang="en-US" sz="2600" dirty="0" err="1">
                <a:solidFill>
                  <a:schemeClr val="tx1"/>
                </a:solidFill>
              </a:rPr>
              <a:t>en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een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onafhankelijk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Onderzoek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Innovatie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deel</a:t>
            </a:r>
            <a:br>
              <a:rPr lang="en-US" sz="2600" dirty="0">
                <a:solidFill>
                  <a:schemeClr val="tx1"/>
                </a:solidFill>
              </a:rPr>
            </a:br>
            <a:endParaRPr lang="en-US" sz="26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600" dirty="0" err="1">
                <a:solidFill>
                  <a:schemeClr val="tx1"/>
                </a:solidFill>
              </a:rPr>
              <a:t>Beiden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zijn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gericht</a:t>
            </a:r>
            <a:r>
              <a:rPr lang="en-US" sz="2600" dirty="0">
                <a:solidFill>
                  <a:schemeClr val="tx1"/>
                </a:solidFill>
              </a:rPr>
              <a:t> op de </a:t>
            </a:r>
            <a:r>
              <a:rPr lang="en-US" sz="2600" dirty="0" err="1">
                <a:solidFill>
                  <a:schemeClr val="tx1"/>
                </a:solidFill>
              </a:rPr>
              <a:t>ontwikkeling</a:t>
            </a:r>
            <a:r>
              <a:rPr lang="en-US" sz="2600" dirty="0">
                <a:solidFill>
                  <a:schemeClr val="tx1"/>
                </a:solidFill>
              </a:rPr>
              <a:t> van FM-professionals op het </a:t>
            </a:r>
            <a:r>
              <a:rPr lang="en-US" sz="2600" dirty="0" err="1">
                <a:solidFill>
                  <a:schemeClr val="tx1"/>
                </a:solidFill>
              </a:rPr>
              <a:t>hoogste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niveau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Google Shape;210;p10">
            <a:extLst>
              <a:ext uri="{FF2B5EF4-FFF2-40B4-BE49-F238E27FC236}">
                <a16:creationId xmlns:a16="http://schemas.microsoft.com/office/drawing/2014/main" id="{2964C927-A353-54CD-8DB1-CFD1B13C6AE4}"/>
              </a:ext>
            </a:extLst>
          </p:cNvPr>
          <p:cNvPicPr preferRelativeResize="0"/>
          <p:nvPr/>
        </p:nvPicPr>
        <p:blipFill>
          <a:blip r:embed="rId4"/>
          <a:srcRect t="84" b="84"/>
          <a:stretch/>
        </p:blipFill>
        <p:spPr>
          <a:xfrm>
            <a:off x="10138548" y="170329"/>
            <a:ext cx="1897106" cy="681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F93616A9-5443-F8E6-D002-D58D98CD46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12</a:t>
            </a:fld>
            <a:endParaRPr lang="nl-NL"/>
          </a:p>
        </p:txBody>
      </p:sp>
      <p:pic>
        <p:nvPicPr>
          <p:cNvPr id="2050" name="Picture 2" descr="Peak Fossil-Fuel Demand Is Possible in a Few Years, IEA Says - WSJ">
            <a:extLst>
              <a:ext uri="{FF2B5EF4-FFF2-40B4-BE49-F238E27FC236}">
                <a16:creationId xmlns:a16="http://schemas.microsoft.com/office/drawing/2014/main" id="{741F9339-2855-09ED-6AF6-463B097FF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3E19A02-4CD5-1F75-450C-887BB3EC4895}"/>
              </a:ext>
            </a:extLst>
          </p:cNvPr>
          <p:cNvSpPr txBox="1"/>
          <p:nvPr/>
        </p:nvSpPr>
        <p:spPr>
          <a:xfrm>
            <a:off x="7213600" y="2042160"/>
            <a:ext cx="482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44AF7F"/>
                </a:solidFill>
              </a:rPr>
              <a:t>Kan Tata Steel IJmuiden staal op duurzame wijze produceren?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5CD0CBD-DDE9-242B-5D37-EFCE9195573B}"/>
              </a:ext>
            </a:extLst>
          </p:cNvPr>
          <p:cNvSpPr txBox="1"/>
          <p:nvPr/>
        </p:nvSpPr>
        <p:spPr>
          <a:xfrm>
            <a:off x="7213600" y="1296956"/>
            <a:ext cx="5063986" cy="64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 err="1"/>
              <a:t>Ifmec</a:t>
            </a:r>
            <a:r>
              <a:rPr lang="nl-NL" sz="1800" dirty="0"/>
              <a:t> Research &amp; </a:t>
            </a:r>
            <a:r>
              <a:rPr lang="nl-NL" sz="1800" dirty="0" err="1"/>
              <a:t>Innovation</a:t>
            </a:r>
            <a:r>
              <a:rPr lang="nl-NL" sz="1800" dirty="0"/>
              <a:t> volgt al 5 jaar </a:t>
            </a:r>
          </a:p>
          <a:p>
            <a:r>
              <a:rPr lang="nl-NL" sz="1800" dirty="0"/>
              <a:t>de grootse uitdaging in de energietransitie</a:t>
            </a:r>
          </a:p>
        </p:txBody>
      </p:sp>
    </p:spTree>
    <p:extLst>
      <p:ext uri="{BB962C8B-B14F-4D97-AF65-F5344CB8AC3E}">
        <p14:creationId xmlns:p14="http://schemas.microsoft.com/office/powerpoint/2010/main" val="367398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F93616A9-5443-F8E6-D002-D58D98CD46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13</a:t>
            </a:fld>
            <a:endParaRPr lang="nl-NL"/>
          </a:p>
        </p:txBody>
      </p:sp>
      <p:pic>
        <p:nvPicPr>
          <p:cNvPr id="4098" name="Picture 2" descr="The Role of Fossil Fuels in the Pursuit of Decarbonization">
            <a:extLst>
              <a:ext uri="{FF2B5EF4-FFF2-40B4-BE49-F238E27FC236}">
                <a16:creationId xmlns:a16="http://schemas.microsoft.com/office/drawing/2014/main" id="{1906455B-049F-C11D-02B4-6859FC3B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C588124-30D7-8EA0-BEFF-E3FE79F43778}"/>
              </a:ext>
            </a:extLst>
          </p:cNvPr>
          <p:cNvSpPr txBox="1"/>
          <p:nvPr/>
        </p:nvSpPr>
        <p:spPr>
          <a:xfrm>
            <a:off x="1930400" y="782320"/>
            <a:ext cx="975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316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 txBox="1">
            <a:spLocks noGrp="1"/>
          </p:cNvSpPr>
          <p:nvPr>
            <p:ph type="body" idx="1"/>
          </p:nvPr>
        </p:nvSpPr>
        <p:spPr>
          <a:xfrm>
            <a:off x="4213412" y="709386"/>
            <a:ext cx="7673788" cy="5119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800" dirty="0"/>
              <a:t>Hoe </a:t>
            </a:r>
            <a:r>
              <a:rPr lang="en-US" sz="2800" dirty="0" err="1"/>
              <a:t>kan</a:t>
            </a:r>
            <a:r>
              <a:rPr lang="en-US" sz="2800" dirty="0"/>
              <a:t> Facility Management </a:t>
            </a:r>
            <a:r>
              <a:rPr lang="en-US" sz="2800" dirty="0" err="1"/>
              <a:t>organisaties</a:t>
            </a:r>
            <a:r>
              <a:rPr lang="en-US" sz="2800" dirty="0"/>
              <a:t> </a:t>
            </a:r>
            <a:r>
              <a:rPr lang="en-US" sz="2800" dirty="0" err="1"/>
              <a:t>helpen</a:t>
            </a:r>
            <a:r>
              <a:rPr lang="en-US" sz="2800" dirty="0"/>
              <a:t> de </a:t>
            </a:r>
            <a:r>
              <a:rPr lang="en-US" sz="2800" dirty="0" err="1"/>
              <a:t>energietransitie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bevorderen</a:t>
            </a:r>
            <a:r>
              <a:rPr lang="en-US" sz="2800" dirty="0"/>
              <a:t>?</a:t>
            </a:r>
            <a:br>
              <a:rPr lang="en-US" sz="2800" dirty="0"/>
            </a:br>
            <a:endParaRPr lang="en-US" sz="28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voorbeelden</a:t>
            </a:r>
            <a:r>
              <a:rPr lang="en-US" sz="2800" dirty="0"/>
              <a:t>: </a:t>
            </a:r>
            <a:br>
              <a:rPr lang="en-US" sz="2800" dirty="0"/>
            </a:br>
            <a:r>
              <a:rPr lang="en-US" sz="2800" dirty="0" err="1"/>
              <a:t>Innovam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Gemeente</a:t>
            </a:r>
            <a:r>
              <a:rPr lang="en-US" sz="2800" dirty="0"/>
              <a:t> Amsterdam</a:t>
            </a:r>
            <a:br>
              <a:rPr lang="en-US" sz="2800" dirty="0"/>
            </a:br>
            <a:endParaRPr lang="en-US" sz="28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800" dirty="0" err="1"/>
              <a:t>Kennis</a:t>
            </a:r>
            <a:r>
              <a:rPr lang="en-US" sz="2800" dirty="0"/>
              <a:t> </a:t>
            </a:r>
            <a:r>
              <a:rPr lang="en-US" sz="2800" dirty="0" err="1"/>
              <a:t>delen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pilots </a:t>
            </a:r>
            <a:r>
              <a:rPr lang="en-US" sz="2800" dirty="0" err="1"/>
              <a:t>ontwikkelen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4/5/6 </a:t>
            </a:r>
            <a:r>
              <a:rPr lang="en-US" sz="2800" dirty="0" err="1"/>
              <a:t>september</a:t>
            </a:r>
            <a:r>
              <a:rPr lang="en-US" sz="2800" dirty="0"/>
              <a:t>: Masterclass </a:t>
            </a:r>
            <a:r>
              <a:rPr lang="en-US" sz="2800" dirty="0" err="1"/>
              <a:t>Financiële</a:t>
            </a:r>
            <a:r>
              <a:rPr lang="en-US" sz="2800" dirty="0"/>
              <a:t> </a:t>
            </a:r>
            <a:r>
              <a:rPr lang="en-US" sz="2800" dirty="0" err="1"/>
              <a:t>onderbouwing</a:t>
            </a:r>
            <a:r>
              <a:rPr lang="en-US" sz="2800" dirty="0"/>
              <a:t> van </a:t>
            </a:r>
            <a:r>
              <a:rPr lang="en-US" sz="2800" dirty="0" err="1"/>
              <a:t>duurzaamheidsinitiatieven</a:t>
            </a:r>
            <a:r>
              <a:rPr lang="en-US" sz="2800" dirty="0"/>
              <a:t>.</a:t>
            </a:r>
            <a:br>
              <a:rPr lang="en-US" sz="2800" dirty="0"/>
            </a:br>
            <a:r>
              <a:rPr lang="en-US" sz="1800" i="1" dirty="0" err="1"/>
              <a:t>Onderdeel</a:t>
            </a:r>
            <a:r>
              <a:rPr lang="en-US" sz="1800" i="1" dirty="0"/>
              <a:t> van de module Leadership &amp; Sustainability MBA</a:t>
            </a:r>
            <a:endParaRPr lang="en-US" sz="2800"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endParaRPr sz="2400" dirty="0"/>
          </a:p>
        </p:txBody>
      </p:sp>
      <p:pic>
        <p:nvPicPr>
          <p:cNvPr id="228" name="Google Shape;228;p12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3865651"/>
            <a:ext cx="3784600" cy="29923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hjul, Landkøretøj, køretøj, dæk&#10;&#10;Automatisk genereret beskrivelse">
            <a:extLst>
              <a:ext uri="{FF2B5EF4-FFF2-40B4-BE49-F238E27FC236}">
                <a16:creationId xmlns:a16="http://schemas.microsoft.com/office/drawing/2014/main" id="{5480BF99-CFDA-C573-8C9D-5B87C39D2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349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E843435-5924-1732-906B-CD0B58EC183B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Google Shape;116;p1">
            <a:extLst>
              <a:ext uri="{FF2B5EF4-FFF2-40B4-BE49-F238E27FC236}">
                <a16:creationId xmlns:a16="http://schemas.microsoft.com/office/drawing/2014/main" id="{11873282-EE53-F3CF-E1F1-A82D319FDF98}"/>
              </a:ext>
            </a:extLst>
          </p:cNvPr>
          <p:cNvSpPr/>
          <p:nvPr/>
        </p:nvSpPr>
        <p:spPr>
          <a:xfrm>
            <a:off x="0" y="5255217"/>
            <a:ext cx="12192000" cy="1158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Google Shape;118;p1">
            <a:extLst>
              <a:ext uri="{FF2B5EF4-FFF2-40B4-BE49-F238E27FC236}">
                <a16:creationId xmlns:a16="http://schemas.microsoft.com/office/drawing/2014/main" id="{D5CA14DE-FB7A-EBC2-AA68-ECC9BBFDC2E9}"/>
              </a:ext>
            </a:extLst>
          </p:cNvPr>
          <p:cNvSpPr/>
          <p:nvPr/>
        </p:nvSpPr>
        <p:spPr>
          <a:xfrm>
            <a:off x="0" y="4375778"/>
            <a:ext cx="8634334" cy="1158612"/>
          </a:xfrm>
          <a:custGeom>
            <a:avLst/>
            <a:gdLst/>
            <a:ahLst/>
            <a:cxnLst/>
            <a:rect l="l" t="t" r="r" b="b"/>
            <a:pathLst>
              <a:path w="8266038" h="692150" extrusionOk="0">
                <a:moveTo>
                  <a:pt x="0" y="0"/>
                </a:moveTo>
                <a:lnTo>
                  <a:pt x="8266038" y="0"/>
                </a:lnTo>
                <a:lnTo>
                  <a:pt x="7440538" y="692150"/>
                </a:lnTo>
                <a:lnTo>
                  <a:pt x="0" y="692150"/>
                </a:lnTo>
                <a:lnTo>
                  <a:pt x="0" y="0"/>
                </a:lnTo>
                <a:close/>
              </a:path>
            </a:pathLst>
          </a:custGeom>
          <a:solidFill>
            <a:srgbClr val="3AA977">
              <a:alpha val="84313"/>
            </a:srgbClr>
          </a:solidFill>
          <a:ln>
            <a:noFill/>
          </a:ln>
        </p:spPr>
        <p:txBody>
          <a:bodyPr spcFirstLastPara="1" wrap="square" lIns="720000" tIns="0" rIns="1008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nl-NL" sz="4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ART OF BALANCING</a:t>
            </a:r>
            <a:endParaRPr sz="72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Google Shape;117;p1">
            <a:extLst>
              <a:ext uri="{FF2B5EF4-FFF2-40B4-BE49-F238E27FC236}">
                <a16:creationId xmlns:a16="http://schemas.microsoft.com/office/drawing/2014/main" id="{93749E67-B6D0-F19A-4620-9F8B5962653D}"/>
              </a:ext>
            </a:extLst>
          </p:cNvPr>
          <p:cNvSpPr txBox="1"/>
          <p:nvPr/>
        </p:nvSpPr>
        <p:spPr>
          <a:xfrm>
            <a:off x="380999" y="5698202"/>
            <a:ext cx="86343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DECENTRAL POWER GENERATION, USE OR STORAGE</a:t>
            </a: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14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ahoma"/>
              <a:buNone/>
            </a:pPr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sz="3200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sz="3200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r>
              <a:rPr lang="nl-NL" sz="3600" dirty="0"/>
              <a:t> DECENTRALE ENERGIEOPWEKKING IS NIET DE OORZAAK VAN NETCONGESTIE MAAR VORMT DE SLEUTEL OM NETCONGESTIE TEGEN TE GAAN</a:t>
            </a:r>
            <a:r>
              <a:rPr lang="nl-NL" sz="3200" dirty="0"/>
              <a:t>.</a:t>
            </a:r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sz="3200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r>
              <a:rPr lang="nl-NL" sz="2800" i="1" dirty="0"/>
              <a:t>Je moet zoveel mogelijk opladen als de zon schijnt. </a:t>
            </a:r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dirty="0"/>
          </a:p>
          <a:p>
            <a:pPr marL="228600" lvl="0" indent="-101600">
              <a:spcBef>
                <a:spcPts val="0"/>
              </a:spcBef>
              <a:buSzPts val="2000"/>
              <a:buNone/>
            </a:pPr>
            <a:endParaRPr lang="nl-NL" sz="3600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r>
              <a:rPr lang="nl-NL" sz="4000" dirty="0"/>
              <a:t> Als werknemers, klanten en bezoekers overdag hun elektrische auto gegarandeerd, veilig en goedkoop kunnen opladen tijdens het werk kan dat veel problemen rond het elektrisch rijden wegnemen.</a:t>
            </a:r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sz="4000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dirty="0"/>
              <a:t> 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  <p:sp>
        <p:nvSpPr>
          <p:cNvPr id="287" name="Google Shape;287;p19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26-8-2021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8" name="Google Shape;288;p19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16</a:t>
            </a:fld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84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Much Does It Cost To Charge An Electric Car?, 51% OFF">
            <a:extLst>
              <a:ext uri="{FF2B5EF4-FFF2-40B4-BE49-F238E27FC236}">
                <a16:creationId xmlns:a16="http://schemas.microsoft.com/office/drawing/2014/main" id="{C68FF04D-CED1-0590-9283-16878A5FD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005AD64-9C42-0E47-A7A6-5CF7C33B64B7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DE7508A-5031-300F-0722-2DDDD0B5A630}"/>
              </a:ext>
            </a:extLst>
          </p:cNvPr>
          <p:cNvSpPr/>
          <p:nvPr/>
        </p:nvSpPr>
        <p:spPr>
          <a:xfrm>
            <a:off x="0" y="2180621"/>
            <a:ext cx="8124669" cy="4145227"/>
          </a:xfrm>
          <a:prstGeom prst="rect">
            <a:avLst/>
          </a:prstGeom>
          <a:solidFill>
            <a:schemeClr val="bg1">
              <a:alpha val="7435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Google Shape;118;p1">
            <a:extLst>
              <a:ext uri="{FF2B5EF4-FFF2-40B4-BE49-F238E27FC236}">
                <a16:creationId xmlns:a16="http://schemas.microsoft.com/office/drawing/2014/main" id="{ABCE23E6-A827-E462-36ED-711B4BB5B624}"/>
              </a:ext>
            </a:extLst>
          </p:cNvPr>
          <p:cNvSpPr/>
          <p:nvPr/>
        </p:nvSpPr>
        <p:spPr>
          <a:xfrm>
            <a:off x="0" y="374449"/>
            <a:ext cx="9454032" cy="1158612"/>
          </a:xfrm>
          <a:custGeom>
            <a:avLst/>
            <a:gdLst/>
            <a:ahLst/>
            <a:cxnLst/>
            <a:rect l="l" t="t" r="r" b="b"/>
            <a:pathLst>
              <a:path w="8266038" h="692150" extrusionOk="0">
                <a:moveTo>
                  <a:pt x="0" y="0"/>
                </a:moveTo>
                <a:lnTo>
                  <a:pt x="8266038" y="0"/>
                </a:lnTo>
                <a:lnTo>
                  <a:pt x="7440538" y="692150"/>
                </a:lnTo>
                <a:lnTo>
                  <a:pt x="0" y="692150"/>
                </a:lnTo>
                <a:lnTo>
                  <a:pt x="0" y="0"/>
                </a:lnTo>
                <a:close/>
              </a:path>
            </a:pathLst>
          </a:custGeom>
          <a:solidFill>
            <a:srgbClr val="3AA977">
              <a:alpha val="84000"/>
            </a:srgbClr>
          </a:solidFill>
          <a:ln>
            <a:noFill/>
          </a:ln>
        </p:spPr>
        <p:txBody>
          <a:bodyPr spcFirstLastPara="1" wrap="square" lIns="720000" tIns="0" rIns="1008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nl-NL" sz="4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lang="nl-NL" sz="72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Google Shape;299;p20">
            <a:extLst>
              <a:ext uri="{FF2B5EF4-FFF2-40B4-BE49-F238E27FC236}">
                <a16:creationId xmlns:a16="http://schemas.microsoft.com/office/drawing/2014/main" id="{28F34F74-149B-1EB2-6BD4-22E61F4F5D4B}"/>
              </a:ext>
            </a:extLst>
          </p:cNvPr>
          <p:cNvSpPr txBox="1">
            <a:spLocks/>
          </p:cNvSpPr>
          <p:nvPr/>
        </p:nvSpPr>
        <p:spPr>
          <a:xfrm>
            <a:off x="172830" y="647561"/>
            <a:ext cx="9131302" cy="61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4000"/>
            </a:pPr>
            <a:r>
              <a:rPr lang="nl-NL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Slim laden naar behoefte</a:t>
            </a:r>
            <a:endParaRPr lang="nl-NL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295;p20">
            <a:extLst>
              <a:ext uri="{FF2B5EF4-FFF2-40B4-BE49-F238E27FC236}">
                <a16:creationId xmlns:a16="http://schemas.microsoft.com/office/drawing/2014/main" id="{A87B879C-456B-18D4-BCBD-AC38F9A88A86}"/>
              </a:ext>
            </a:extLst>
          </p:cNvPr>
          <p:cNvSpPr txBox="1">
            <a:spLocks/>
          </p:cNvSpPr>
          <p:nvPr/>
        </p:nvSpPr>
        <p:spPr>
          <a:xfrm>
            <a:off x="172830" y="2552700"/>
            <a:ext cx="7593106" cy="365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9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Optimaal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zelf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energie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opwekken</a:t>
            </a:r>
            <a:r>
              <a:rPr lang="en-US" sz="2600" dirty="0">
                <a:solidFill>
                  <a:schemeClr val="tx1"/>
                </a:solidFill>
              </a:rPr>
              <a:t> met </a:t>
            </a:r>
            <a:r>
              <a:rPr lang="en-US" sz="2600" dirty="0" err="1">
                <a:solidFill>
                  <a:schemeClr val="tx1"/>
                </a:solidFill>
              </a:rPr>
              <a:t>zonnepanelen</a:t>
            </a:r>
            <a:br>
              <a:rPr lang="en-US" sz="2600" dirty="0">
                <a:solidFill>
                  <a:schemeClr val="tx1"/>
                </a:solidFill>
              </a:rPr>
            </a:br>
            <a:endParaRPr lang="en-US" sz="26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9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Opladen</a:t>
            </a:r>
            <a:r>
              <a:rPr lang="en-US" sz="2600" dirty="0">
                <a:solidFill>
                  <a:schemeClr val="tx1"/>
                </a:solidFill>
              </a:rPr>
              <a:t> e-cars </a:t>
            </a:r>
            <a:r>
              <a:rPr lang="en-US" sz="2600" dirty="0" err="1">
                <a:solidFill>
                  <a:schemeClr val="tx1"/>
                </a:solidFill>
              </a:rPr>
              <a:t>verspreiden</a:t>
            </a:r>
            <a:r>
              <a:rPr lang="en-US" sz="2600" dirty="0">
                <a:solidFill>
                  <a:schemeClr val="tx1"/>
                </a:solidFill>
              </a:rPr>
              <a:t> over de </a:t>
            </a:r>
            <a:r>
              <a:rPr lang="en-US" sz="2600" dirty="0" err="1">
                <a:solidFill>
                  <a:schemeClr val="tx1"/>
                </a:solidFill>
              </a:rPr>
              <a:t>dag</a:t>
            </a:r>
            <a:r>
              <a:rPr lang="en-US" sz="2600" dirty="0">
                <a:solidFill>
                  <a:schemeClr val="tx1"/>
                </a:solidFill>
              </a:rPr>
              <a:t> op basis van </a:t>
            </a:r>
            <a:r>
              <a:rPr lang="en-US" sz="2600" dirty="0" err="1">
                <a:solidFill>
                  <a:schemeClr val="tx1"/>
                </a:solidFill>
              </a:rPr>
              <a:t>inzicht</a:t>
            </a:r>
            <a:r>
              <a:rPr lang="en-US" sz="2600" dirty="0">
                <a:solidFill>
                  <a:schemeClr val="tx1"/>
                </a:solidFill>
              </a:rPr>
              <a:t> in </a:t>
            </a:r>
            <a:r>
              <a:rPr lang="en-US" sz="2600" dirty="0" err="1">
                <a:solidFill>
                  <a:schemeClr val="tx1"/>
                </a:solidFill>
              </a:rPr>
              <a:t>behoeften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  <a:br>
              <a:rPr lang="en-US" sz="2600" dirty="0">
                <a:solidFill>
                  <a:schemeClr val="tx1"/>
                </a:solidFill>
              </a:rPr>
            </a:br>
            <a:endParaRPr lang="en-US" sz="26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9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Dynamische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afstemming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energiebehoefen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gebouwen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parkeerterreinen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  <a:br>
              <a:rPr lang="en-US" sz="2600" dirty="0">
                <a:solidFill>
                  <a:schemeClr val="tx1"/>
                </a:solidFill>
              </a:rPr>
            </a:b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1800" i="1" dirty="0" err="1">
                <a:solidFill>
                  <a:schemeClr val="tx1"/>
                </a:solidFill>
              </a:rPr>
              <a:t>I.o.m.</a:t>
            </a:r>
            <a:r>
              <a:rPr lang="en-US" sz="1800" i="1" dirty="0">
                <a:solidFill>
                  <a:schemeClr val="tx1"/>
                </a:solidFill>
              </a:rPr>
              <a:t> Kailey Burgers | </a:t>
            </a:r>
            <a:r>
              <a:rPr lang="en-US" sz="1800" i="1" dirty="0" err="1">
                <a:solidFill>
                  <a:schemeClr val="tx1"/>
                </a:solidFill>
              </a:rPr>
              <a:t>Faciliy</a:t>
            </a:r>
            <a:r>
              <a:rPr lang="en-US" sz="1800" i="1" dirty="0">
                <a:solidFill>
                  <a:schemeClr val="tx1"/>
                </a:solidFill>
              </a:rPr>
              <a:t> Manager </a:t>
            </a:r>
            <a:r>
              <a:rPr lang="en-US" sz="1800" i="1" dirty="0" err="1">
                <a:solidFill>
                  <a:schemeClr val="tx1"/>
                </a:solidFill>
              </a:rPr>
              <a:t>Innovam</a:t>
            </a:r>
            <a:endParaRPr lang="en-US" sz="2600" i="1" dirty="0">
              <a:solidFill>
                <a:schemeClr val="tx1"/>
              </a:solidFill>
            </a:endParaRPr>
          </a:p>
        </p:txBody>
      </p:sp>
      <p:sp>
        <p:nvSpPr>
          <p:cNvPr id="7" name="Google Shape;116;p1">
            <a:extLst>
              <a:ext uri="{FF2B5EF4-FFF2-40B4-BE49-F238E27FC236}">
                <a16:creationId xmlns:a16="http://schemas.microsoft.com/office/drawing/2014/main" id="{08C0132E-7381-7449-ACA8-8C08CED50EE1}"/>
              </a:ext>
            </a:extLst>
          </p:cNvPr>
          <p:cNvSpPr/>
          <p:nvPr/>
        </p:nvSpPr>
        <p:spPr>
          <a:xfrm>
            <a:off x="-1" y="1533060"/>
            <a:ext cx="8529403" cy="50834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Google Shape;117;p1">
            <a:extLst>
              <a:ext uri="{FF2B5EF4-FFF2-40B4-BE49-F238E27FC236}">
                <a16:creationId xmlns:a16="http://schemas.microsoft.com/office/drawing/2014/main" id="{E6E1ADFA-4CDD-8068-5386-61C996E2D5F9}"/>
              </a:ext>
            </a:extLst>
          </p:cNvPr>
          <p:cNvSpPr txBox="1"/>
          <p:nvPr/>
        </p:nvSpPr>
        <p:spPr>
          <a:xfrm>
            <a:off x="-113675" y="1533059"/>
            <a:ext cx="715905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Het voorbeeld van </a:t>
            </a:r>
            <a:r>
              <a:rPr lang="nl-NL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Innovam</a:t>
            </a:r>
            <a:r>
              <a:rPr lang="nl-NL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18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Much Does It Cost To Charge An Electric Car?, 51% OFF">
            <a:extLst>
              <a:ext uri="{FF2B5EF4-FFF2-40B4-BE49-F238E27FC236}">
                <a16:creationId xmlns:a16="http://schemas.microsoft.com/office/drawing/2014/main" id="{C68FF04D-CED1-0590-9283-16878A5FD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005AD64-9C42-0E47-A7A6-5CF7C33B64B7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DE7508A-5031-300F-0722-2DDDD0B5A630}"/>
              </a:ext>
            </a:extLst>
          </p:cNvPr>
          <p:cNvSpPr/>
          <p:nvPr/>
        </p:nvSpPr>
        <p:spPr>
          <a:xfrm>
            <a:off x="0" y="2180621"/>
            <a:ext cx="8124669" cy="4677379"/>
          </a:xfrm>
          <a:prstGeom prst="rect">
            <a:avLst/>
          </a:prstGeom>
          <a:solidFill>
            <a:schemeClr val="bg1">
              <a:alpha val="7435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Google Shape;118;p1">
            <a:extLst>
              <a:ext uri="{FF2B5EF4-FFF2-40B4-BE49-F238E27FC236}">
                <a16:creationId xmlns:a16="http://schemas.microsoft.com/office/drawing/2014/main" id="{ABCE23E6-A827-E462-36ED-711B4BB5B624}"/>
              </a:ext>
            </a:extLst>
          </p:cNvPr>
          <p:cNvSpPr/>
          <p:nvPr/>
        </p:nvSpPr>
        <p:spPr>
          <a:xfrm>
            <a:off x="0" y="374449"/>
            <a:ext cx="9454032" cy="1158612"/>
          </a:xfrm>
          <a:custGeom>
            <a:avLst/>
            <a:gdLst/>
            <a:ahLst/>
            <a:cxnLst/>
            <a:rect l="l" t="t" r="r" b="b"/>
            <a:pathLst>
              <a:path w="8266038" h="692150" extrusionOk="0">
                <a:moveTo>
                  <a:pt x="0" y="0"/>
                </a:moveTo>
                <a:lnTo>
                  <a:pt x="8266038" y="0"/>
                </a:lnTo>
                <a:lnTo>
                  <a:pt x="7440538" y="692150"/>
                </a:lnTo>
                <a:lnTo>
                  <a:pt x="0" y="692150"/>
                </a:lnTo>
                <a:lnTo>
                  <a:pt x="0" y="0"/>
                </a:lnTo>
                <a:close/>
              </a:path>
            </a:pathLst>
          </a:custGeom>
          <a:solidFill>
            <a:srgbClr val="3AA977">
              <a:alpha val="84000"/>
            </a:srgbClr>
          </a:solidFill>
          <a:ln>
            <a:noFill/>
          </a:ln>
        </p:spPr>
        <p:txBody>
          <a:bodyPr spcFirstLastPara="1" wrap="square" lIns="720000" tIns="0" rIns="1008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nl-NL" sz="4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lang="nl-NL" sz="72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Google Shape;299;p20">
            <a:extLst>
              <a:ext uri="{FF2B5EF4-FFF2-40B4-BE49-F238E27FC236}">
                <a16:creationId xmlns:a16="http://schemas.microsoft.com/office/drawing/2014/main" id="{28F34F74-149B-1EB2-6BD4-22E61F4F5D4B}"/>
              </a:ext>
            </a:extLst>
          </p:cNvPr>
          <p:cNvSpPr txBox="1">
            <a:spLocks/>
          </p:cNvSpPr>
          <p:nvPr/>
        </p:nvSpPr>
        <p:spPr>
          <a:xfrm>
            <a:off x="172830" y="647561"/>
            <a:ext cx="9131302" cy="61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4000"/>
            </a:pPr>
            <a:r>
              <a:rPr lang="nl-NL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Slim opladen van het wagenpark</a:t>
            </a:r>
            <a:endParaRPr lang="nl-NL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295;p20">
            <a:extLst>
              <a:ext uri="{FF2B5EF4-FFF2-40B4-BE49-F238E27FC236}">
                <a16:creationId xmlns:a16="http://schemas.microsoft.com/office/drawing/2014/main" id="{A87B879C-456B-18D4-BCBD-AC38F9A88A86}"/>
              </a:ext>
            </a:extLst>
          </p:cNvPr>
          <p:cNvSpPr txBox="1">
            <a:spLocks/>
          </p:cNvSpPr>
          <p:nvPr/>
        </p:nvSpPr>
        <p:spPr>
          <a:xfrm>
            <a:off x="172829" y="2565400"/>
            <a:ext cx="8124669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9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Alle </a:t>
            </a:r>
            <a:r>
              <a:rPr lang="en-US" sz="2800" dirty="0" err="1">
                <a:solidFill>
                  <a:schemeClr val="tx1"/>
                </a:solidFill>
              </a:rPr>
              <a:t>vuilniswagens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gaan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elektrisch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rijden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000" i="1" dirty="0">
                <a:solidFill>
                  <a:schemeClr val="tx1"/>
                </a:solidFill>
              </a:rPr>
              <a:t>55 </a:t>
            </a:r>
            <a:r>
              <a:rPr lang="en-US" sz="2000" i="1" dirty="0" err="1">
                <a:solidFill>
                  <a:schemeClr val="tx1"/>
                </a:solidFill>
              </a:rPr>
              <a:t>locaties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9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Inkoopstrategie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voor</a:t>
            </a:r>
            <a:r>
              <a:rPr lang="en-US" sz="2800" dirty="0">
                <a:solidFill>
                  <a:schemeClr val="tx1"/>
                </a:solidFill>
              </a:rPr>
              <a:t> de </a:t>
            </a:r>
            <a:r>
              <a:rPr lang="en-US" sz="2800" dirty="0" err="1">
                <a:solidFill>
                  <a:schemeClr val="tx1"/>
                </a:solidFill>
              </a:rPr>
              <a:t>laadinfrastructuur</a:t>
            </a:r>
            <a:r>
              <a:rPr lang="en-US" sz="2800" dirty="0">
                <a:solidFill>
                  <a:schemeClr val="tx1"/>
                </a:solidFill>
              </a:rPr>
              <a:t> is </a:t>
            </a:r>
            <a:r>
              <a:rPr lang="en-US" sz="2800" dirty="0" err="1">
                <a:solidFill>
                  <a:schemeClr val="tx1"/>
                </a:solidFill>
              </a:rPr>
              <a:t>bepaald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(43 </a:t>
            </a:r>
            <a:r>
              <a:rPr lang="en-US" sz="2000" dirty="0" err="1">
                <a:solidFill>
                  <a:schemeClr val="tx1"/>
                </a:solidFill>
              </a:rPr>
              <a:t>miljoen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9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Afstemmen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organisatie</a:t>
            </a:r>
            <a:r>
              <a:rPr lang="en-US" sz="2800" dirty="0">
                <a:solidFill>
                  <a:schemeClr val="tx1"/>
                </a:solidFill>
              </a:rPr>
              <a:t> op </a:t>
            </a:r>
            <a:r>
              <a:rPr lang="en-US" sz="2800" dirty="0" err="1">
                <a:solidFill>
                  <a:schemeClr val="tx1"/>
                </a:solidFill>
              </a:rPr>
              <a:t>duurzame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energieopwekking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000" i="1" dirty="0">
                <a:solidFill>
                  <a:schemeClr val="tx1"/>
                </a:solidFill>
              </a:rPr>
              <a:t>     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I.o.m.</a:t>
            </a:r>
            <a:r>
              <a:rPr lang="en-US" sz="1600" i="1" dirty="0">
                <a:solidFill>
                  <a:schemeClr val="tx1"/>
                </a:solidFill>
              </a:rPr>
              <a:t> Willem van der Kolk | Manager </a:t>
            </a:r>
            <a:r>
              <a:rPr lang="en-US" sz="1600" i="1" dirty="0" err="1">
                <a:solidFill>
                  <a:schemeClr val="tx1"/>
                </a:solidFill>
              </a:rPr>
              <a:t>Huisvesting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Gemeente</a:t>
            </a:r>
            <a:r>
              <a:rPr lang="en-US" sz="1600" i="1" dirty="0">
                <a:solidFill>
                  <a:schemeClr val="tx1"/>
                </a:solidFill>
              </a:rPr>
              <a:t> Amsterdam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7" name="Google Shape;116;p1">
            <a:extLst>
              <a:ext uri="{FF2B5EF4-FFF2-40B4-BE49-F238E27FC236}">
                <a16:creationId xmlns:a16="http://schemas.microsoft.com/office/drawing/2014/main" id="{08C0132E-7381-7449-ACA8-8C08CED50EE1}"/>
              </a:ext>
            </a:extLst>
          </p:cNvPr>
          <p:cNvSpPr/>
          <p:nvPr/>
        </p:nvSpPr>
        <p:spPr>
          <a:xfrm>
            <a:off x="-1" y="1533060"/>
            <a:ext cx="8529403" cy="50834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Google Shape;117;p1">
            <a:extLst>
              <a:ext uri="{FF2B5EF4-FFF2-40B4-BE49-F238E27FC236}">
                <a16:creationId xmlns:a16="http://schemas.microsoft.com/office/drawing/2014/main" id="{E6E1ADFA-4CDD-8068-5386-61C996E2D5F9}"/>
              </a:ext>
            </a:extLst>
          </p:cNvPr>
          <p:cNvSpPr txBox="1"/>
          <p:nvPr/>
        </p:nvSpPr>
        <p:spPr>
          <a:xfrm>
            <a:off x="-113675" y="1571159"/>
            <a:ext cx="715905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Een casus van de Gemeente Amsterdam</a:t>
            </a: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52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ahoma"/>
              <a:buNone/>
            </a:pPr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sz="4000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r>
              <a:rPr lang="nl-NL" sz="4000" dirty="0"/>
              <a:t>Het is de uitdaging voor iedere facility manager dit te realiseren op hun parkeerterreinen. </a:t>
            </a:r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sz="4000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r>
              <a:rPr lang="nl-NL" sz="4000" dirty="0"/>
              <a:t>(en de benodigde investeringen te onderbouwen met een solide businesscase)</a:t>
            </a:r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sz="2800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sz="2800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sz="2800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dirty="0"/>
              <a:t> 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  <p:sp>
        <p:nvSpPr>
          <p:cNvPr id="287" name="Google Shape;287;p19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26-8-2021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8" name="Google Shape;288;p19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19</a:t>
            </a:fld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739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udendørs, bjerg, sky, landskab&#10;&#10;Automatisk genereret beskrivelse">
            <a:extLst>
              <a:ext uri="{FF2B5EF4-FFF2-40B4-BE49-F238E27FC236}">
                <a16:creationId xmlns:a16="http://schemas.microsoft.com/office/drawing/2014/main" id="{A8259622-817E-7FB9-C439-114D0ED15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921"/>
            <a:ext cx="12194948" cy="6977921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9BCA7D4C-2972-2096-B748-E3457B09473E}"/>
              </a:ext>
            </a:extLst>
          </p:cNvPr>
          <p:cNvSpPr/>
          <p:nvPr/>
        </p:nvSpPr>
        <p:spPr>
          <a:xfrm>
            <a:off x="0" y="-317500"/>
            <a:ext cx="12192000" cy="73406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Google Shape;116;p1">
            <a:extLst>
              <a:ext uri="{FF2B5EF4-FFF2-40B4-BE49-F238E27FC236}">
                <a16:creationId xmlns:a16="http://schemas.microsoft.com/office/drawing/2014/main" id="{6313A621-03C2-47A8-3D60-CB0C8E3914A1}"/>
              </a:ext>
            </a:extLst>
          </p:cNvPr>
          <p:cNvSpPr/>
          <p:nvPr/>
        </p:nvSpPr>
        <p:spPr>
          <a:xfrm>
            <a:off x="0" y="5255217"/>
            <a:ext cx="12192000" cy="1158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18;p1">
            <a:extLst>
              <a:ext uri="{FF2B5EF4-FFF2-40B4-BE49-F238E27FC236}">
                <a16:creationId xmlns:a16="http://schemas.microsoft.com/office/drawing/2014/main" id="{FECBBEAC-E855-B26C-AA74-F21E065ADF9F}"/>
              </a:ext>
            </a:extLst>
          </p:cNvPr>
          <p:cNvSpPr/>
          <p:nvPr/>
        </p:nvSpPr>
        <p:spPr>
          <a:xfrm>
            <a:off x="0" y="4375778"/>
            <a:ext cx="8634334" cy="1158612"/>
          </a:xfrm>
          <a:custGeom>
            <a:avLst/>
            <a:gdLst/>
            <a:ahLst/>
            <a:cxnLst/>
            <a:rect l="l" t="t" r="r" b="b"/>
            <a:pathLst>
              <a:path w="8266038" h="692150" extrusionOk="0">
                <a:moveTo>
                  <a:pt x="0" y="0"/>
                </a:moveTo>
                <a:lnTo>
                  <a:pt x="8266038" y="0"/>
                </a:lnTo>
                <a:lnTo>
                  <a:pt x="7440538" y="692150"/>
                </a:lnTo>
                <a:lnTo>
                  <a:pt x="0" y="692150"/>
                </a:lnTo>
                <a:lnTo>
                  <a:pt x="0" y="0"/>
                </a:lnTo>
                <a:close/>
              </a:path>
            </a:pathLst>
          </a:custGeom>
          <a:solidFill>
            <a:srgbClr val="3AA977">
              <a:alpha val="84313"/>
            </a:srgbClr>
          </a:solidFill>
          <a:ln>
            <a:noFill/>
          </a:ln>
        </p:spPr>
        <p:txBody>
          <a:bodyPr spcFirstLastPara="1" wrap="square" lIns="720000" tIns="0" rIns="1008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nl-NL" sz="4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ART OF BALANCING</a:t>
            </a:r>
            <a:endParaRPr sz="72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E08DDBB-CBE6-43E4-F158-3D657E7427B1}"/>
              </a:ext>
            </a:extLst>
          </p:cNvPr>
          <p:cNvSpPr txBox="1"/>
          <p:nvPr/>
        </p:nvSpPr>
        <p:spPr>
          <a:xfrm>
            <a:off x="5135880" y="853440"/>
            <a:ext cx="4587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De uitdaging</a:t>
            </a:r>
          </a:p>
        </p:txBody>
      </p:sp>
    </p:spTree>
    <p:extLst>
      <p:ext uri="{BB962C8B-B14F-4D97-AF65-F5344CB8AC3E}">
        <p14:creationId xmlns:p14="http://schemas.microsoft.com/office/powerpoint/2010/main" val="36043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8DF40A-8F91-6F22-F287-5CB185635D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20</a:t>
            </a:fld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A546C8B-E4ED-2654-2FE1-284525817E28}"/>
              </a:ext>
            </a:extLst>
          </p:cNvPr>
          <p:cNvSpPr/>
          <p:nvPr/>
        </p:nvSpPr>
        <p:spPr>
          <a:xfrm>
            <a:off x="1104900" y="1701800"/>
            <a:ext cx="2540000" cy="800100"/>
          </a:xfrm>
          <a:prstGeom prst="rect">
            <a:avLst/>
          </a:prstGeom>
          <a:solidFill>
            <a:srgbClr val="0612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A5FD44E-FAFF-5938-7B7E-B8E4F4F14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774" y="0"/>
            <a:ext cx="6549856" cy="5178741"/>
          </a:xfrm>
          <a:prstGeom prst="rect">
            <a:avLst/>
          </a:prstGeom>
        </p:spPr>
      </p:pic>
      <p:sp>
        <p:nvSpPr>
          <p:cNvPr id="9" name="Google Shape;227;p12">
            <a:extLst>
              <a:ext uri="{FF2B5EF4-FFF2-40B4-BE49-F238E27FC236}">
                <a16:creationId xmlns:a16="http://schemas.microsoft.com/office/drawing/2014/main" id="{59BCA434-9C14-8A8C-1210-8CFF3A4CC2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7082" y="4356101"/>
            <a:ext cx="4579664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800" b="1" dirty="0"/>
              <a:t>4 t/m 6 September</a:t>
            </a:r>
            <a:br>
              <a:rPr lang="en-US" sz="2800" dirty="0"/>
            </a:br>
            <a:r>
              <a:rPr lang="en-US" sz="2800" dirty="0"/>
              <a:t>Masterclass </a:t>
            </a:r>
            <a:r>
              <a:rPr lang="en-US" sz="2800" dirty="0" err="1"/>
              <a:t>Financiële</a:t>
            </a:r>
            <a:r>
              <a:rPr lang="en-US" sz="2800" dirty="0"/>
              <a:t> </a:t>
            </a:r>
            <a:r>
              <a:rPr lang="en-US" sz="2800" dirty="0" err="1"/>
              <a:t>onderbouwing</a:t>
            </a:r>
            <a:r>
              <a:rPr lang="en-US" sz="2800" dirty="0"/>
              <a:t> van </a:t>
            </a:r>
            <a:r>
              <a:rPr lang="en-US" sz="2800" dirty="0" err="1"/>
              <a:t>duurzaamheidsinitiatieven</a:t>
            </a:r>
            <a:r>
              <a:rPr lang="en-US" sz="2800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sz="2800" dirty="0"/>
          </a:p>
          <a:p>
            <a:pPr marL="0" indent="0">
              <a:lnSpc>
                <a:spcPct val="100000"/>
              </a:lnSpc>
              <a:buSzPct val="100000"/>
              <a:buNone/>
            </a:pPr>
            <a:r>
              <a:rPr lang="en-US" sz="2100" i="1" dirty="0" err="1"/>
              <a:t>Onderdeel</a:t>
            </a:r>
            <a:r>
              <a:rPr lang="en-US" sz="2100" i="1" dirty="0"/>
              <a:t> van de module </a:t>
            </a:r>
            <a:br>
              <a:rPr lang="en-US" sz="2100" i="1" dirty="0"/>
            </a:br>
            <a:r>
              <a:rPr lang="en-US" sz="2100" i="1" dirty="0"/>
              <a:t>Leadership &amp; Sustainability MBA</a:t>
            </a:r>
            <a:br>
              <a:rPr lang="en-US" sz="2800" dirty="0"/>
            </a:br>
            <a:endParaRPr sz="2400" dirty="0"/>
          </a:p>
        </p:txBody>
      </p:sp>
      <p:sp>
        <p:nvSpPr>
          <p:cNvPr id="10" name="Google Shape;227;p12">
            <a:extLst>
              <a:ext uri="{FF2B5EF4-FFF2-40B4-BE49-F238E27FC236}">
                <a16:creationId xmlns:a16="http://schemas.microsoft.com/office/drawing/2014/main" id="{3ED6F1D2-A262-A190-A691-EFFC2E31105E}"/>
              </a:ext>
            </a:extLst>
          </p:cNvPr>
          <p:cNvSpPr txBox="1">
            <a:spLocks/>
          </p:cNvSpPr>
          <p:nvPr/>
        </p:nvSpPr>
        <p:spPr>
          <a:xfrm>
            <a:off x="1008054" y="3429000"/>
            <a:ext cx="3319018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 ea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>
              <a:lnSpc>
                <a:spcPct val="100000"/>
              </a:lnSpc>
              <a:buSzPct val="100000"/>
              <a:buFont typeface="Arial"/>
              <a:buNone/>
            </a:pPr>
            <a:r>
              <a:rPr lang="nl-NL" sz="2800" b="1" dirty="0"/>
              <a:t>Masterclass</a:t>
            </a:r>
            <a:br>
              <a:rPr lang="nl-NL" sz="2800" dirty="0"/>
            </a:br>
            <a:endParaRPr lang="nl-NL" sz="24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BA9D0B1-DC4A-2393-9055-E8073C537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90" t="11270" r="11396" b="11015"/>
          <a:stretch/>
        </p:blipFill>
        <p:spPr>
          <a:xfrm>
            <a:off x="1592288" y="970472"/>
            <a:ext cx="2262757" cy="226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ld Record Free Solo - Insane Slacklining!">
            <a:hlinkClick r:id="" action="ppaction://media"/>
            <a:extLst>
              <a:ext uri="{FF2B5EF4-FFF2-40B4-BE49-F238E27FC236}">
                <a16:creationId xmlns:a16="http://schemas.microsoft.com/office/drawing/2014/main" id="{5AF27323-10DB-1AC0-E262-8971798D3A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28" end="10239.8333"/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ahoma"/>
              <a:buNone/>
            </a:pPr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4000" dirty="0"/>
              <a:t>De kloof:    we stoppen met </a:t>
            </a:r>
            <a:br>
              <a:rPr lang="nl-NL" sz="4000" dirty="0"/>
            </a:br>
            <a:r>
              <a:rPr lang="nl-NL" sz="4000" dirty="0"/>
              <a:t>verbranden van fossiele grondstoffen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sz="4000" dirty="0"/>
          </a:p>
          <a:p>
            <a:pPr marL="228600" indent="-101600">
              <a:spcBef>
                <a:spcPts val="0"/>
              </a:spcBef>
              <a:buSzPts val="2000"/>
              <a:buNone/>
            </a:pPr>
            <a:r>
              <a:rPr lang="nl-NL" sz="3000" dirty="0"/>
              <a:t>Het vorige maand uitgebrachte nationaal SDG rapport laat zien dat de kloof nog groot is: Er is balanceerkunst nodig om aan de overkant te komen.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sz="4000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2800" dirty="0"/>
              <a:t>Een enkeling is al aan de overkant. Het kan…door wilskracht, doorzettingsvermogen en oefening. (zie wereldrecord koorddansen)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sz="3200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3200" dirty="0"/>
          </a:p>
        </p:txBody>
      </p:sp>
      <p:sp>
        <p:nvSpPr>
          <p:cNvPr id="287" name="Google Shape;287;p19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26-8-2021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8" name="Google Shape;288;p19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4</a:t>
            </a:fld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9C19586-43A0-F428-C7A3-17933E189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62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A8BD6CC-7F74-A60F-975F-DCAE08AFA089}"/>
              </a:ext>
            </a:extLst>
          </p:cNvPr>
          <p:cNvSpPr/>
          <p:nvPr/>
        </p:nvSpPr>
        <p:spPr>
          <a:xfrm>
            <a:off x="233831" y="5793809"/>
            <a:ext cx="17443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1" cap="none" spc="0" dirty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Oude </a:t>
            </a:r>
          </a:p>
          <a:p>
            <a:pPr algn="ctr"/>
            <a:r>
              <a:rPr lang="nl-NL" sz="2800" b="1" cap="none" spc="0" dirty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555534-F409-0D56-B165-320171A1C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043" y="129659"/>
            <a:ext cx="1603757" cy="57693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D9118B3-9697-34F7-0182-A66FE2FA36CF}"/>
              </a:ext>
            </a:extLst>
          </p:cNvPr>
          <p:cNvSpPr/>
          <p:nvPr/>
        </p:nvSpPr>
        <p:spPr>
          <a:xfrm>
            <a:off x="10272070" y="5793809"/>
            <a:ext cx="17443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1" cap="none" spc="0" dirty="0">
                <a:ln w="10160">
                  <a:noFill/>
                  <a:prstDash val="solid"/>
                </a:ln>
                <a:solidFill>
                  <a:srgbClr val="3AA9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Nieuwe </a:t>
            </a:r>
          </a:p>
          <a:p>
            <a:pPr algn="ctr"/>
            <a:r>
              <a:rPr lang="nl-NL" sz="2800" b="1" cap="none" spc="0" dirty="0">
                <a:ln w="10160">
                  <a:noFill/>
                  <a:prstDash val="solid"/>
                </a:ln>
                <a:solidFill>
                  <a:srgbClr val="3AA9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14629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ahoma"/>
              <a:buNone/>
            </a:pPr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2400" dirty="0"/>
              <a:t> Er is aan de ene kant </a:t>
            </a:r>
            <a:r>
              <a:rPr lang="nl-NL" sz="2800" dirty="0"/>
              <a:t>oude business </a:t>
            </a:r>
            <a:r>
              <a:rPr lang="nl-NL" dirty="0"/>
              <a:t>(die gaat verdwijnen) </a:t>
            </a:r>
            <a:br>
              <a:rPr lang="nl-NL" dirty="0"/>
            </a:br>
            <a:r>
              <a:rPr lang="nl-NL" sz="2400" dirty="0"/>
              <a:t>en aan de andere kant </a:t>
            </a:r>
            <a:r>
              <a:rPr lang="nl-NL" sz="3200" dirty="0"/>
              <a:t>nieuwe business </a:t>
            </a:r>
            <a:r>
              <a:rPr lang="nl-NL" dirty="0"/>
              <a:t>(die de toekomst heeft)</a:t>
            </a:r>
            <a:br>
              <a:rPr lang="nl-NL" dirty="0"/>
            </a:br>
            <a:r>
              <a:rPr lang="nl-NL" dirty="0"/>
              <a:t>(zoals exposanten van het laadinfra congres ons laten zien)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2800" dirty="0"/>
              <a:t>De automobiel industrie heeft dat begrepen en is elektrische auto’s gaan produceren.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2400" dirty="0"/>
              <a:t>Maar daarmee zijn we er niet: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2400" dirty="0"/>
              <a:t>Er is </a:t>
            </a:r>
            <a:r>
              <a:rPr lang="nl-NL" sz="2800" dirty="0"/>
              <a:t>een betrouwbare laadinfrastructuur </a:t>
            </a:r>
            <a:r>
              <a:rPr lang="nl-NL" sz="2400" dirty="0"/>
              <a:t>nodig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2400" dirty="0"/>
              <a:t>En een </a:t>
            </a:r>
            <a:r>
              <a:rPr lang="nl-NL" sz="2800" dirty="0"/>
              <a:t>elektriciteitsvoorziening op basis van duurzame energie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</p:txBody>
      </p:sp>
      <p:sp>
        <p:nvSpPr>
          <p:cNvPr id="287" name="Google Shape;287;p19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26-8-2021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8" name="Google Shape;288;p19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6</a:t>
            </a:fld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ahoma"/>
              <a:buNone/>
            </a:pPr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2400" dirty="0"/>
              <a:t>Veel belangen, kennis en wetgeving is gebaseerd op de oude wereld.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sz="2400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2400" dirty="0"/>
              <a:t>Tussen de centrale overheid met wet en regelgeving en subsidies en het individu (de consument) zit een landschap van bedrijven , instellingen en lokale overheden die het verschil kunnen maken in hoe snel we aan de overkant komen.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sz="2400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2400" dirty="0"/>
              <a:t>Om allemaal aan de overkant te komen is balanceerkunst nodig.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sz="2400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sz="2400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sz="2400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  <p:sp>
        <p:nvSpPr>
          <p:cNvPr id="287" name="Google Shape;287;p19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26-8-2021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8" name="Google Shape;288;p19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7</a:t>
            </a:fld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3260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9C19586-43A0-F428-C7A3-17933E189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62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A8BD6CC-7F74-A60F-975F-DCAE08AFA089}"/>
              </a:ext>
            </a:extLst>
          </p:cNvPr>
          <p:cNvSpPr/>
          <p:nvPr/>
        </p:nvSpPr>
        <p:spPr>
          <a:xfrm>
            <a:off x="233831" y="5793809"/>
            <a:ext cx="17443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1" cap="none" spc="0" dirty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Oude </a:t>
            </a:r>
          </a:p>
          <a:p>
            <a:pPr algn="ctr"/>
            <a:r>
              <a:rPr lang="nl-NL" sz="2800" b="1" cap="none" spc="0" dirty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B603243-7103-C162-99FC-F3AAA3CEACA4}"/>
              </a:ext>
            </a:extLst>
          </p:cNvPr>
          <p:cNvSpPr/>
          <p:nvPr/>
        </p:nvSpPr>
        <p:spPr>
          <a:xfrm>
            <a:off x="4058422" y="5978474"/>
            <a:ext cx="40751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1" i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art of </a:t>
            </a:r>
            <a:r>
              <a:rPr lang="nl-NL" sz="3200" b="1" i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balancing</a:t>
            </a:r>
            <a:endParaRPr lang="nl-NL" sz="3200" b="1" i="1" cap="none" spc="0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555534-F409-0D56-B165-320171A1C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043" y="129659"/>
            <a:ext cx="1603757" cy="57693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D9118B3-9697-34F7-0182-A66FE2FA36CF}"/>
              </a:ext>
            </a:extLst>
          </p:cNvPr>
          <p:cNvSpPr/>
          <p:nvPr/>
        </p:nvSpPr>
        <p:spPr>
          <a:xfrm>
            <a:off x="10272070" y="5793809"/>
            <a:ext cx="17443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1" cap="none" spc="0" dirty="0">
                <a:ln w="10160">
                  <a:noFill/>
                  <a:prstDash val="solid"/>
                </a:ln>
                <a:solidFill>
                  <a:srgbClr val="3AA9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Nieuwe </a:t>
            </a:r>
          </a:p>
          <a:p>
            <a:pPr algn="ctr"/>
            <a:r>
              <a:rPr lang="nl-NL" sz="2800" b="1" cap="none" spc="0" dirty="0">
                <a:ln w="10160">
                  <a:noFill/>
                  <a:prstDash val="solid"/>
                </a:ln>
                <a:solidFill>
                  <a:srgbClr val="3AA9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C7BE559-289D-D53E-3E0C-65A8706A9749}"/>
              </a:ext>
            </a:extLst>
          </p:cNvPr>
          <p:cNvSpPr/>
          <p:nvPr/>
        </p:nvSpPr>
        <p:spPr>
          <a:xfrm>
            <a:off x="3807146" y="2973495"/>
            <a:ext cx="3882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1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endParaRPr lang="nl-NL" sz="1100" b="1" cap="none" spc="0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7915DA4-4FA1-0384-B35F-930E2F334516}"/>
              </a:ext>
            </a:extLst>
          </p:cNvPr>
          <p:cNvGrpSpPr/>
          <p:nvPr/>
        </p:nvGrpSpPr>
        <p:grpSpPr>
          <a:xfrm>
            <a:off x="3390900" y="3235105"/>
            <a:ext cx="1269949" cy="2774921"/>
            <a:chOff x="3378200" y="3235105"/>
            <a:chExt cx="1269949" cy="2774921"/>
          </a:xfrm>
        </p:grpSpPr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560B8DA6-1277-0DBC-FC30-13DD867C0D1D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4001270" y="3235105"/>
              <a:ext cx="0" cy="1133695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0" name="Picture 6" descr="Scoop net PNG images free download | Pngimg.com">
              <a:extLst>
                <a:ext uri="{FF2B5EF4-FFF2-40B4-BE49-F238E27FC236}">
                  <a16:creationId xmlns:a16="http://schemas.microsoft.com/office/drawing/2014/main" id="{5558A9B5-596F-8FED-C6A1-7361E13361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03" t="33726" r="46543" b="10460"/>
            <a:stretch/>
          </p:blipFill>
          <p:spPr bwMode="auto">
            <a:xfrm>
              <a:off x="3378200" y="4216400"/>
              <a:ext cx="1269949" cy="1793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F409796C-FE37-B200-C22A-BED94A36616E}"/>
                </a:ext>
              </a:extLst>
            </p:cNvPr>
            <p:cNvSpPr/>
            <p:nvPr/>
          </p:nvSpPr>
          <p:spPr>
            <a:xfrm rot="16200000">
              <a:off x="3306083" y="4850110"/>
              <a:ext cx="1415773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nl-NL" sz="1800" b="1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organisatie</a:t>
              </a:r>
              <a:endParaRPr lang="nl-NL" sz="1800" b="1" cap="none" spc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97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"/>
          <p:cNvSpPr txBox="1">
            <a:spLocks noGrp="1"/>
          </p:cNvSpPr>
          <p:nvPr>
            <p:ph type="title"/>
          </p:nvPr>
        </p:nvSpPr>
        <p:spPr>
          <a:xfrm>
            <a:off x="838200" y="279401"/>
            <a:ext cx="10515600" cy="5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ahoma"/>
              <a:buNone/>
            </a:pPr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3200" dirty="0"/>
              <a:t>Het is de overtuiging van </a:t>
            </a:r>
            <a:r>
              <a:rPr lang="nl-NL" sz="3200" dirty="0" err="1"/>
              <a:t>Ifmec</a:t>
            </a:r>
            <a:r>
              <a:rPr lang="nl-NL" sz="3200" dirty="0"/>
              <a:t> dat facility managers bedrijven naar de overkant kunnen brengen.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sz="3200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3200" dirty="0"/>
              <a:t>Ze hebben kunnen oefenen met decentrale energieopwekking in het energieneutraal maken van hun gebouwen </a:t>
            </a:r>
            <a:br>
              <a:rPr lang="nl-NL" sz="3200" dirty="0"/>
            </a:br>
            <a:br>
              <a:rPr lang="nl-NL" sz="3200" dirty="0"/>
            </a:br>
            <a:r>
              <a:rPr lang="nl-NL" sz="3200" dirty="0"/>
              <a:t>en hebben door hun positie in organisaties de beste balanceerstok </a:t>
            </a:r>
            <a:br>
              <a:rPr lang="nl-NL" sz="3200" dirty="0"/>
            </a:br>
            <a:r>
              <a:rPr lang="nl-NL" sz="2400" dirty="0"/>
              <a:t>(zoals onderzoek van </a:t>
            </a:r>
            <a:r>
              <a:rPr lang="nl-NL" sz="2400" dirty="0" err="1"/>
              <a:t>Ifmec</a:t>
            </a:r>
            <a:r>
              <a:rPr lang="nl-NL" sz="2400" dirty="0"/>
              <a:t> laat zien: SDG brochure </a:t>
            </a:r>
            <a:r>
              <a:rPr lang="nl-NL" sz="2400" dirty="0" err="1"/>
              <a:t>Ifmec</a:t>
            </a:r>
            <a:r>
              <a:rPr lang="nl-NL" sz="2400" dirty="0"/>
              <a:t> / FMN)</a:t>
            </a: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l-NL" sz="2400" dirty="0"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  <p:sp>
        <p:nvSpPr>
          <p:cNvPr id="287" name="Google Shape;287;p19"/>
          <p:cNvSpPr txBox="1">
            <a:spLocks noGrp="1"/>
          </p:cNvSpPr>
          <p:nvPr>
            <p:ph type="dt" idx="10"/>
          </p:nvPr>
        </p:nvSpPr>
        <p:spPr>
          <a:xfrm>
            <a:off x="131445" y="6613525"/>
            <a:ext cx="1290638" cy="27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26-8-2021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8" name="Google Shape;288;p19"/>
          <p:cNvSpPr txBox="1">
            <a:spLocks noGrp="1"/>
          </p:cNvSpPr>
          <p:nvPr>
            <p:ph type="sldNum" idx="12"/>
          </p:nvPr>
        </p:nvSpPr>
        <p:spPr>
          <a:xfrm>
            <a:off x="11614050" y="6559752"/>
            <a:ext cx="579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9</a:t>
            </a:fld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fmec - Algemee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mat PowerPoint Ifmec" id="{08263B68-C903-4227-8DAF-813A752FB49F}" vid="{F5D91EBE-3E64-458A-B69E-ECA29DCAFC18}"/>
    </a:ext>
  </a:extLst>
</a:theme>
</file>

<file path=ppt/theme/theme2.xml><?xml version="1.0" encoding="utf-8"?>
<a:theme xmlns:a="http://schemas.openxmlformats.org/drawingml/2006/main" name="1_Ifmec - Algemee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mat PowerPoint Ifmec" id="{08263B68-C903-4227-8DAF-813A752FB49F}" vid="{F5D91EBE-3E64-458A-B69E-ECA29DCAFC18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Format PowerPoint Ifmec</Template>
  <TotalTime>4356</TotalTime>
  <Words>663</Words>
  <Application>Microsoft Office PowerPoint</Application>
  <PresentationFormat>Breedbeeld</PresentationFormat>
  <Paragraphs>126</Paragraphs>
  <Slides>20</Slides>
  <Notes>9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Calibri</vt:lpstr>
      <vt:lpstr>Tahoma</vt:lpstr>
      <vt:lpstr>Arial</vt:lpstr>
      <vt:lpstr>Ifmec - Algemeen</vt:lpstr>
      <vt:lpstr>1_Ifmec - Algemeen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Niels Peters</dc:creator>
  <cp:lastModifiedBy>Leo Laanen</cp:lastModifiedBy>
  <cp:revision>16</cp:revision>
  <dcterms:created xsi:type="dcterms:W3CDTF">2022-03-30T10:02:37Z</dcterms:created>
  <dcterms:modified xsi:type="dcterms:W3CDTF">2024-05-29T10:58:23Z</dcterms:modified>
</cp:coreProperties>
</file>